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8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3" r:id="rId12"/>
    <p:sldId id="289" r:id="rId13"/>
    <p:sldId id="283" r:id="rId14"/>
    <p:sldId id="276" r:id="rId15"/>
    <p:sldId id="280" r:id="rId16"/>
    <p:sldId id="278" r:id="rId17"/>
    <p:sldId id="286" r:id="rId18"/>
    <p:sldId id="287" r:id="rId19"/>
    <p:sldId id="288" r:id="rId20"/>
    <p:sldId id="292" r:id="rId21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FF00"/>
    <a:srgbClr val="008000"/>
    <a:srgbClr val="996600"/>
    <a:srgbClr val="FF0000"/>
    <a:srgbClr val="3333FF"/>
    <a:srgbClr val="CC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6" autoAdjust="0"/>
  </p:normalViewPr>
  <p:slideViewPr>
    <p:cSldViewPr>
      <p:cViewPr>
        <p:scale>
          <a:sx n="75" d="100"/>
          <a:sy n="75" d="100"/>
        </p:scale>
        <p:origin x="-1230" y="132"/>
      </p:cViewPr>
      <p:guideLst>
        <p:guide orient="horz" pos="2160"/>
        <p:guide pos="5184"/>
        <p:guide pos="1872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881063" y="725488"/>
            <a:ext cx="5053012" cy="378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56150"/>
            <a:ext cx="5018088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210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210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431338"/>
            <a:ext cx="29210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A91DC2F-5228-4BC7-8FFC-0A7145A1D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265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4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4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6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2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8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2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2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0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70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sp>
          <p:nvSpPr>
            <p:cNvPr id="1071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sp>
          <p:nvSpPr>
            <p:cNvPr id="1072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sp>
          <p:nvSpPr>
            <p:cNvPr id="1073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altLang="en-US"/>
            </a:p>
          </p:txBody>
        </p: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audio" Target="../media/audio2.wav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3.wmf"/><Relationship Id="rId3" Type="http://schemas.openxmlformats.org/officeDocument/2006/relationships/audio" Target="../media/audio2.wav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../../../LCKSOFT/BoongBoong/Daiso08.exe" TargetMode="External"/><Relationship Id="rId3" Type="http://schemas.openxmlformats.org/officeDocument/2006/relationships/audio" Target="../media/audio2.wav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-38100" y="1384300"/>
            <a:ext cx="9220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Nhiệt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liệt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chào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mừng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endParaRPr lang="en-US" altLang="en-US" sz="60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 err="1" smtClean="0">
                <a:solidFill>
                  <a:srgbClr val="0000CC"/>
                </a:solidFill>
                <a:latin typeface="Times New Roman" pitchFamily="18" charset="0"/>
              </a:rPr>
              <a:t>quý</a:t>
            </a:r>
            <a:r>
              <a:rPr lang="en-US" altLang="en-US" sz="60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thầy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giáo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về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dự</a:t>
            </a:r>
            <a:r>
              <a:rPr lang="en-US" altLang="en-US" sz="60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0000CC"/>
                </a:solidFill>
                <a:latin typeface="Times New Roman" pitchFamily="18" charset="0"/>
              </a:rPr>
              <a:t>giờ</a:t>
            </a:r>
            <a:endParaRPr lang="en-US" altLang="en-US" sz="60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3759200" y="4282202"/>
            <a:ext cx="1676400" cy="1133475"/>
            <a:chOff x="5611416" y="4234179"/>
            <a:chExt cx="1676400" cy="1133159"/>
          </a:xfrm>
        </p:grpSpPr>
        <p:pic>
          <p:nvPicPr>
            <p:cNvPr id="2056" name="Picture 6" descr="GEOMTRY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241">
              <a:off x="5611416" y="4234179"/>
              <a:ext cx="1676400" cy="108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7" descr="white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4800600"/>
              <a:ext cx="609600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2" name="Text Box 429"/>
          <p:cNvSpPr txBox="1">
            <a:spLocks noChangeArrowheads="1"/>
          </p:cNvSpPr>
          <p:nvPr/>
        </p:nvSpPr>
        <p:spPr bwMode="auto">
          <a:xfrm>
            <a:off x="3886200" y="34290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: 8A3</a:t>
            </a:r>
          </a:p>
        </p:txBody>
      </p:sp>
      <p:sp>
        <p:nvSpPr>
          <p:cNvPr id="2" name="Rectangle 1"/>
          <p:cNvSpPr/>
          <p:nvPr/>
        </p:nvSpPr>
        <p:spPr>
          <a:xfrm>
            <a:off x="1573175" y="0"/>
            <a:ext cx="6048451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PHÒNG GD &amp; ĐT QUẬN THANH XUÂN</a:t>
            </a:r>
          </a:p>
          <a:p>
            <a:pPr algn="ctr">
              <a:defRPr/>
            </a:pPr>
            <a:r>
              <a:rPr lang="vi-VN" sz="28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T</a:t>
            </a:r>
            <a:r>
              <a:rPr lang="en-US" sz="2800" b="1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rường</a:t>
            </a:r>
            <a:r>
              <a:rPr lang="en-US" sz="28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 THCS </a:t>
            </a:r>
            <a:r>
              <a:rPr lang="en-US" sz="2800" b="1" dirty="0" err="1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Khương</a:t>
            </a:r>
            <a:r>
              <a:rPr lang="en-US" sz="28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 Mai</a:t>
            </a:r>
          </a:p>
          <a:p>
            <a:pPr algn="ctr">
              <a:defRPr/>
            </a:pPr>
            <a:endParaRPr lang="en-US" sz="2800" b="1" u="sng" dirty="0">
              <a:ln w="10160">
                <a:noFill/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5791200"/>
            <a:ext cx="30199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GV: </a:t>
            </a:r>
            <a:r>
              <a:rPr lang="en-US" sz="2800" b="1" dirty="0" err="1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Trần</a:t>
            </a:r>
            <a:r>
              <a:rPr lang="en-US" sz="2800" b="1" dirty="0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 </a:t>
            </a:r>
            <a:r>
              <a:rPr lang="en-US" sz="2800" b="1" dirty="0" err="1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Bảo</a:t>
            </a:r>
            <a:r>
              <a:rPr lang="en-US" sz="2800" b="1" dirty="0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 </a:t>
            </a:r>
            <a:r>
              <a:rPr lang="en-US" sz="2800" b="1" dirty="0" err="1">
                <a:ln w="10160">
                  <a:noFill/>
                  <a:prstDash val="solid"/>
                </a:ln>
                <a:solidFill>
                  <a:srgbClr val="FF0000"/>
                </a:solidFill>
                <a:latin typeface="Candara" panose="020E0502030303020204" pitchFamily="34" charset="0"/>
                <a:cs typeface="FreesiaUPC" panose="020B0604020202020204" pitchFamily="34" charset="-34"/>
              </a:rPr>
              <a:t>Ngân</a:t>
            </a:r>
            <a:endParaRPr lang="en-US" sz="2800" b="1" u="sng" dirty="0">
              <a:ln w="10160">
                <a:noFill/>
                <a:prstDash val="solid"/>
              </a:ln>
              <a:solidFill>
                <a:srgbClr val="FF0000"/>
              </a:solidFill>
              <a:latin typeface="Candara" panose="020E0502030303020204" pitchFamily="34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56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  <a:ln/>
        </p:spPr>
        <p:txBody>
          <a:bodyPr/>
          <a:lstStyle/>
          <a:p>
            <a:pPr algn="l"/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3) </a:t>
            </a:r>
            <a:r>
              <a:rPr lang="en-US" altLang="en-US" sz="2800" b="1" u="sng">
                <a:solidFill>
                  <a:srgbClr val="FF0000"/>
                </a:solidFill>
                <a:latin typeface=".VnTime" pitchFamily="34" charset="0"/>
              </a:rPr>
              <a:t>Quy ®ång mÉu thøc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: 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609600" y="411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VÝ dô : </a:t>
            </a:r>
            <a:r>
              <a:rPr kumimoji="0" lang="en-US" altLang="en-US">
                <a:latin typeface=".VnTime" pitchFamily="34" charset="0"/>
              </a:rPr>
              <a:t> Quy ®ång  mÉu thøc hai ph©n thøc</a:t>
            </a:r>
            <a:r>
              <a:rPr kumimoji="0" lang="en-US" altLang="en-US" sz="2800">
                <a:solidFill>
                  <a:srgbClr val="3333FF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685800" y="4724400"/>
          <a:ext cx="152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1524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2209800" y="4724400"/>
            <a:ext cx="8382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 b="1">
                <a:latin typeface=".VnTime" pitchFamily="34" charset="0"/>
              </a:rPr>
              <a:t> </a:t>
            </a:r>
            <a:r>
              <a:rPr kumimoji="0" lang="en-US" altLang="en-US" sz="2800">
                <a:latin typeface=".VnTime" pitchFamily="34" charset="0"/>
              </a:rPr>
              <a:t> </a:t>
            </a:r>
            <a:r>
              <a:rPr kumimoji="0" lang="en-US" altLang="en-US">
                <a:latin typeface=".VnTime" pitchFamily="34" charset="0"/>
              </a:rPr>
              <a:t>vµ</a:t>
            </a:r>
            <a:r>
              <a:rPr kumimoji="0" lang="en-US" altLang="en-US" sz="2800">
                <a:solidFill>
                  <a:srgbClr val="3333FF"/>
                </a:solidFill>
                <a:latin typeface=".VnTime" pitchFamily="34" charset="0"/>
              </a:rPr>
              <a:t>  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3124200" y="4724400"/>
          <a:ext cx="1143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24400"/>
                        <a:ext cx="1143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57200" y="1219200"/>
            <a:ext cx="784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? Nªu c¸c b­íc ®Ó quy ®ång mÉu sè  nhiÒu ph©n sè ? </a:t>
            </a:r>
          </a:p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	+ T×m MC =  ( BCNN cña c¸c mÉu) .</a:t>
            </a:r>
          </a:p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	+ T×m thõa sè phô : LÊy MC chia cho tõng mÉu.</a:t>
            </a:r>
          </a:p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	+ Quy ®ång : nh©n c¶ tö vµ mÉu cña mçi ph©n sè víi thõa sè phô t­¬ng øng .</a:t>
            </a:r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 </a:t>
            </a:r>
            <a:r>
              <a:rPr kumimoji="0" lang="en-US" altLang="en-US" sz="2800" b="1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609600" y="3276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latin typeface=".VnTime" pitchFamily="34" charset="0"/>
              </a:rPr>
              <a:t>T­¬ng tù nh­ vËy ta còng cã thÓ quy ®ång ®­îc mÉu thøc nhiÒu ph©n thøc .  </a:t>
            </a:r>
            <a:endParaRPr kumimoji="0" lang="en-US" altLang="en-US" sz="2800">
              <a:solidFill>
                <a:srgbClr val="3333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54" grpId="0" autoUpdateAnimBg="0"/>
      <p:bldP spid="26656" grpId="0" autoUpdateAnimBg="0"/>
      <p:bldP spid="26658" grpId="0" build="p" autoUpdateAnimBg="0"/>
      <p:bldP spid="266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09600" y="457200"/>
            <a:ext cx="7848600" cy="609600"/>
          </a:xfrm>
          <a:noFill/>
          <a:ln/>
        </p:spPr>
        <p:txBody>
          <a:bodyPr/>
          <a:lstStyle/>
          <a:p>
            <a:pPr algn="l"/>
            <a:r>
              <a:rPr lang="en-US" altLang="en-US" sz="2400" b="1">
                <a:solidFill>
                  <a:srgbClr val="FF0000"/>
                </a:solidFill>
                <a:latin typeface=".VnTime" pitchFamily="34" charset="0"/>
              </a:rPr>
              <a:t>§iÒn vµo « trèng hoµn thµnh bµi gi¶i sau : </a:t>
            </a:r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533400" y="1066800"/>
          <a:ext cx="8001000" cy="510540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860425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Ph©n thøc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Ph©n tÝch mÉu thøc thµnh nh©n tö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MTC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Nh©n tö phô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Quy ®ång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4" name="Object 34"/>
          <p:cNvGraphicFramePr>
            <a:graphicFrameLocks noChangeAspect="1"/>
          </p:cNvGraphicFramePr>
          <p:nvPr/>
        </p:nvGraphicFramePr>
        <p:xfrm>
          <a:off x="3657600" y="1123950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23950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5" name="Object 35"/>
          <p:cNvGraphicFramePr>
            <a:graphicFrameLocks noChangeAspect="1"/>
          </p:cNvGraphicFramePr>
          <p:nvPr/>
        </p:nvGraphicFramePr>
        <p:xfrm>
          <a:off x="6553200" y="1143000"/>
          <a:ext cx="12192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1"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143000"/>
                        <a:ext cx="12192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3657600" y="22098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4( x- 1)</a:t>
            </a:r>
            <a:r>
              <a:rPr kumimoji="0" lang="en-US" altLang="en-US" b="1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6324600" y="22098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6x( x- 1)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4876800" y="316230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   12x( x- 1)</a:t>
            </a:r>
            <a:r>
              <a:rPr kumimoji="0" lang="en-US" altLang="en-US" b="1" baseline="30000">
                <a:solidFill>
                  <a:srgbClr val="0080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6477000" y="40767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2( x- 1)</a:t>
            </a:r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3962400" y="4095750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   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3x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0771" name="Object 51"/>
          <p:cNvGraphicFramePr>
            <a:graphicFrameLocks noChangeAspect="1"/>
          </p:cNvGraphicFramePr>
          <p:nvPr/>
        </p:nvGraphicFramePr>
        <p:xfrm>
          <a:off x="3657600" y="4953000"/>
          <a:ext cx="19050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Equation" r:id="rId7" imgW="723600" imgH="419040" progId="Equation.DSMT4">
                  <p:embed/>
                </p:oleObj>
              </mc:Choice>
              <mc:Fallback>
                <p:oleObj name="Equation" r:id="rId7" imgW="723600" imgH="41904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953000"/>
                        <a:ext cx="19050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4" name="Object 54"/>
          <p:cNvGraphicFramePr>
            <a:graphicFrameLocks noChangeAspect="1"/>
          </p:cNvGraphicFramePr>
          <p:nvPr/>
        </p:nvGraphicFramePr>
        <p:xfrm>
          <a:off x="6324600" y="5010150"/>
          <a:ext cx="1828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9" imgW="723600" imgH="419040" progId="Equation.DSMT4">
                  <p:embed/>
                </p:oleObj>
              </mc:Choice>
              <mc:Fallback>
                <p:oleObj name="Equation" r:id="rId9" imgW="723600" imgH="419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010150"/>
                        <a:ext cx="18288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66" grpId="0" autoUpdateAnimBg="0"/>
      <p:bldP spid="30767" grpId="0" autoUpdateAnimBg="0"/>
      <p:bldP spid="30768" grpId="0" autoUpdateAnimBg="0"/>
      <p:bldP spid="30769" grpId="0" autoUpdateAnimBg="0"/>
      <p:bldP spid="307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09600" y="457200"/>
            <a:ext cx="7848600" cy="609600"/>
          </a:xfrm>
          <a:noFill/>
          <a:ln/>
        </p:spPr>
        <p:txBody>
          <a:bodyPr/>
          <a:lstStyle/>
          <a:p>
            <a:pPr algn="l"/>
            <a:r>
              <a:rPr lang="en-US" altLang="en-US" sz="2400" b="1">
                <a:solidFill>
                  <a:srgbClr val="FF0000"/>
                </a:solidFill>
                <a:latin typeface=".VnTime" pitchFamily="34" charset="0"/>
              </a:rPr>
              <a:t>§Ó quy ®ång mÉu thøc cña hai ph©n thøc  </a:t>
            </a:r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685800" y="914400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/>
        </p:nvGraphicFramePr>
        <p:xfrm>
          <a:off x="3505200" y="990600"/>
          <a:ext cx="12192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990600"/>
                        <a:ext cx="12192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685800" y="1752600"/>
            <a:ext cx="365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FF"/>
                </a:solidFill>
                <a:latin typeface=".VnTime" pitchFamily="34" charset="0"/>
              </a:rPr>
              <a:t>     4x</a:t>
            </a:r>
            <a:r>
              <a:rPr kumimoji="0" lang="en-US" altLang="en-US" baseline="30000">
                <a:solidFill>
                  <a:srgbClr val="FF00FF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FF00FF"/>
                </a:solidFill>
                <a:latin typeface=".VnTime" pitchFamily="34" charset="0"/>
              </a:rPr>
              <a:t> - 8x + 4 =  4( x- 1)</a:t>
            </a:r>
            <a:r>
              <a:rPr kumimoji="0" lang="en-US" altLang="en-US" baseline="30000">
                <a:solidFill>
                  <a:srgbClr val="FF00FF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FF00FF"/>
              </a:solidFill>
              <a:latin typeface=".VnTime" pitchFamily="34" charset="0"/>
            </a:endParaRP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914400" y="2209800"/>
            <a:ext cx="3276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 6x</a:t>
            </a:r>
            <a:r>
              <a:rPr kumimoji="0" lang="en-US" altLang="en-US" baseline="30000">
                <a:solidFill>
                  <a:srgbClr val="3333FF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- 6x    =  6x( x- 1)</a:t>
            </a:r>
            <a:endParaRPr kumimoji="0" lang="en-US" altLang="en-US" sz="2800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4876800" y="19812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MTC =    12x( x- 1)</a:t>
            </a:r>
            <a:r>
              <a:rPr kumimoji="0" lang="en-US" altLang="en-US" b="1" baseline="30000">
                <a:solidFill>
                  <a:srgbClr val="0080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1828800" y="32766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12x( x - 1)</a:t>
            </a:r>
            <a:r>
              <a:rPr kumimoji="0" lang="en-US" altLang="en-US" baseline="30000">
                <a:solidFill>
                  <a:srgbClr val="008000"/>
                </a:solidFill>
                <a:latin typeface=".VnTime" pitchFamily="34" charset="0"/>
              </a:rPr>
              <a:t>2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: 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6x( x - 1)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= 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2( x- 1)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533400" y="2819400"/>
            <a:ext cx="754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- Ta cã</a:t>
            </a:r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 :   </a:t>
            </a:r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12x( x - 1)</a:t>
            </a:r>
            <a:r>
              <a:rPr kumimoji="0" lang="en-US" altLang="en-US" baseline="30000">
                <a:solidFill>
                  <a:srgbClr val="008000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 : </a:t>
            </a:r>
            <a:r>
              <a:rPr kumimoji="0" lang="en-US" altLang="en-US">
                <a:solidFill>
                  <a:srgbClr val="FF00FF"/>
                </a:solidFill>
                <a:latin typeface=".VnTime" pitchFamily="34" charset="0"/>
              </a:rPr>
              <a:t>4( x -1)</a:t>
            </a:r>
            <a:r>
              <a:rPr kumimoji="0" lang="en-US" altLang="en-US" baseline="30000">
                <a:solidFill>
                  <a:srgbClr val="FF00FF"/>
                </a:solidFill>
                <a:latin typeface=".VnTime" pitchFamily="34" charset="0"/>
              </a:rPr>
              <a:t>2</a:t>
            </a:r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 </a:t>
            </a:r>
            <a:r>
              <a:rPr kumimoji="0" lang="en-US" altLang="en-US">
                <a:solidFill>
                  <a:srgbClr val="008000"/>
                </a:solidFill>
                <a:latin typeface=".VnTime" pitchFamily="34" charset="0"/>
              </a:rPr>
              <a:t>= 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3x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9188" name="Object 36"/>
          <p:cNvGraphicFramePr>
            <a:graphicFrameLocks noChangeAspect="1"/>
          </p:cNvGraphicFramePr>
          <p:nvPr/>
        </p:nvGraphicFramePr>
        <p:xfrm>
          <a:off x="2133600" y="3810000"/>
          <a:ext cx="54102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0" name="Equation" r:id="rId7" imgW="2476440" imgH="419040" progId="Equation.DSMT4">
                  <p:embed/>
                </p:oleObj>
              </mc:Choice>
              <mc:Fallback>
                <p:oleObj name="Equation" r:id="rId7" imgW="2476440" imgH="419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54102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9" name="Object 37"/>
          <p:cNvGraphicFramePr>
            <a:graphicFrameLocks noChangeAspect="1"/>
          </p:cNvGraphicFramePr>
          <p:nvPr/>
        </p:nvGraphicFramePr>
        <p:xfrm>
          <a:off x="2057400" y="4876800"/>
          <a:ext cx="53340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1" name="Equation" r:id="rId9" imgW="2577960" imgH="419040" progId="Equation.DSMT4">
                  <p:embed/>
                </p:oleObj>
              </mc:Choice>
              <mc:Fallback>
                <p:oleObj name="Equation" r:id="rId9" imgW="2577960" imgH="4190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53340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1" name="Rectangle 39"/>
          <p:cNvSpPr>
            <a:spLocks noChangeArrowheads="1"/>
          </p:cNvSpPr>
          <p:nvPr/>
        </p:nvSpPr>
        <p:spPr bwMode="auto">
          <a:xfrm>
            <a:off x="609600" y="3886200"/>
            <a:ext cx="137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Suy ra </a:t>
            </a:r>
            <a:endParaRPr kumimoji="0" lang="en-US" altLang="en-US" sz="280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2590800" y="10668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 vµ </a:t>
            </a:r>
            <a:endParaRPr kumimoji="0" lang="en-US" altLang="en-US" sz="2800">
              <a:solidFill>
                <a:srgbClr val="008000"/>
              </a:solidFill>
              <a:latin typeface=".VnTime" pitchFamily="34" charset="0"/>
            </a:endParaRP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4876800" y="10668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008000"/>
                </a:solidFill>
                <a:latin typeface=".VnTime" pitchFamily="34" charset="0"/>
              </a:rPr>
              <a:t>ta tr×nh bµy nh­ sau :</a:t>
            </a:r>
            <a:endParaRPr kumimoji="0" lang="en-US" altLang="en-US" sz="2800">
              <a:solidFill>
                <a:srgbClr val="008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83" grpId="0" autoUpdateAnimBg="0"/>
      <p:bldP spid="49184" grpId="0" autoUpdateAnimBg="0"/>
      <p:bldP spid="49185" grpId="0" autoUpdateAnimBg="0"/>
      <p:bldP spid="49186" grpId="0" autoUpdateAnimBg="0"/>
      <p:bldP spid="49187" grpId="0" autoUpdateAnimBg="0"/>
      <p:bldP spid="49191" grpId="0" autoUpdateAnimBg="0"/>
      <p:bldP spid="49192" grpId="0" autoUpdateAnimBg="0"/>
      <p:bldP spid="491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ChangeArrowheads="1"/>
          </p:cNvSpPr>
          <p:nvPr>
            <p:ph type="title" idx="4294967295"/>
          </p:nvPr>
        </p:nvSpPr>
        <p:spPr>
          <a:xfrm>
            <a:off x="609600" y="457200"/>
            <a:ext cx="7848600" cy="609600"/>
          </a:xfrm>
          <a:noFill/>
          <a:ln/>
        </p:spPr>
        <p:txBody>
          <a:bodyPr/>
          <a:lstStyle/>
          <a:p>
            <a:pPr algn="l"/>
            <a:r>
              <a:rPr lang="en-US" altLang="en-US" sz="2400" b="1">
                <a:solidFill>
                  <a:srgbClr val="FF0000"/>
                </a:solidFill>
                <a:latin typeface=".VnTime" pitchFamily="34" charset="0"/>
              </a:rPr>
              <a:t>? H·y nªu c¸c b­íc quy ®ång mÉu thøc nhiÒu ph©n thøc ?  </a:t>
            </a:r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41987" name="Rectangle 1027"/>
          <p:cNvSpPr>
            <a:spLocks noChangeArrowheads="1"/>
          </p:cNvSpPr>
          <p:nvPr/>
        </p:nvSpPr>
        <p:spPr bwMode="auto">
          <a:xfrm>
            <a:off x="533400" y="1143000"/>
            <a:ext cx="792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kumimoji="0" lang="en-US" altLang="en-US" b="1" u="sng">
                <a:solidFill>
                  <a:srgbClr val="FF3300"/>
                </a:solidFill>
                <a:latin typeface=".VnTime" pitchFamily="34" charset="0"/>
              </a:rPr>
              <a:t>NhËn xÐt:</a:t>
            </a: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Muèn quy ®ång mÉu thøc nhiÒu ph©n thøc ta cã thÓ lµm nh­ sau: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kumimoji="0" lang="en-US" altLang="en-US" b="1" i="1">
                <a:solidFill>
                  <a:srgbClr val="3333FF"/>
                </a:solidFill>
                <a:latin typeface=".VnTime" pitchFamily="34" charset="0"/>
              </a:rPr>
              <a:t> Ph©n tÝch c¸c mÉu thøc thµnh nh©n tö råi t×m MTC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kumimoji="0" lang="en-US" altLang="en-US" b="1" i="1">
                <a:solidFill>
                  <a:srgbClr val="3333FF"/>
                </a:solidFill>
                <a:latin typeface=".VnTime" pitchFamily="34" charset="0"/>
              </a:rPr>
              <a:t>T×m nh©n tö phô cña mçi mÉu thøc 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kumimoji="0" lang="en-US" altLang="en-US" b="1" i="1">
                <a:solidFill>
                  <a:srgbClr val="3333FF"/>
                </a:solidFill>
                <a:latin typeface=".VnTime" pitchFamily="34" charset="0"/>
              </a:rPr>
              <a:t> Nh©n c¶ tö vµ mÉu cña mçi ph©n thøc víi nh©n tö phô t­¬ng øng .</a:t>
            </a:r>
            <a:r>
              <a:rPr kumimoji="0" lang="en-US" altLang="en-US" sz="2800">
                <a:solidFill>
                  <a:srgbClr val="3333FF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41988" name="Rectangle 1028"/>
          <p:cNvSpPr>
            <a:spLocks noChangeArrowheads="1"/>
          </p:cNvSpPr>
          <p:nvPr/>
        </p:nvSpPr>
        <p:spPr bwMode="auto">
          <a:xfrm>
            <a:off x="457200" y="3505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? 2 ( sgk) </a:t>
            </a:r>
          </a:p>
          <a:p>
            <a:r>
              <a:rPr kumimoji="0" lang="en-US" altLang="en-US" b="1">
                <a:latin typeface=".VnTime" pitchFamily="34" charset="0"/>
              </a:rPr>
              <a:t>Quy ®ång mÉu thøc hai ph©n thøc </a:t>
            </a:r>
            <a:endParaRPr kumimoji="0" lang="en-US" altLang="en-US">
              <a:latin typeface=".VnTime" pitchFamily="34" charset="0"/>
            </a:endParaRPr>
          </a:p>
        </p:txBody>
      </p:sp>
      <p:graphicFrame>
        <p:nvGraphicFramePr>
          <p:cNvPr id="41989" name="Object 1029"/>
          <p:cNvGraphicFramePr>
            <a:graphicFrameLocks noChangeAspect="1"/>
          </p:cNvGraphicFramePr>
          <p:nvPr/>
        </p:nvGraphicFramePr>
        <p:xfrm>
          <a:off x="5105400" y="366395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4" imgW="495000" imgH="393480" progId="Equation.DSMT4">
                  <p:embed/>
                </p:oleObj>
              </mc:Choice>
              <mc:Fallback>
                <p:oleObj name="Equation" r:id="rId4" imgW="495000" imgH="393480" progId="Equation.DSMT4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6395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1030"/>
          <p:cNvSpPr>
            <a:spLocks noChangeArrowheads="1"/>
          </p:cNvSpPr>
          <p:nvPr/>
        </p:nvSpPr>
        <p:spPr bwMode="auto">
          <a:xfrm>
            <a:off x="6248400" y="3505200"/>
            <a:ext cx="53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en-US" altLang="en-US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kumimoji="0" lang="en-US" altLang="en-US" b="1">
                <a:latin typeface=".VnTime" pitchFamily="34" charset="0"/>
              </a:rPr>
              <a:t>vµ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1991" name="Object 1031"/>
          <p:cNvGraphicFramePr>
            <a:graphicFrameLocks noChangeAspect="1"/>
          </p:cNvGraphicFramePr>
          <p:nvPr/>
        </p:nvGraphicFramePr>
        <p:xfrm>
          <a:off x="6705600" y="366395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66395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  <p:bldP spid="41988" grpId="0" autoUpdateAnimBg="0"/>
      <p:bldP spid="4199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ChangeArrowheads="1"/>
          </p:cNvSpPr>
          <p:nvPr/>
        </p:nvSpPr>
        <p:spPr bwMode="auto">
          <a:xfrm>
            <a:off x="457200" y="1524000"/>
            <a:ext cx="8153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 u="sng">
                <a:solidFill>
                  <a:srgbClr val="FF3300"/>
                </a:solidFill>
                <a:latin typeface=".VnTime" pitchFamily="34" charset="0"/>
              </a:rPr>
              <a:t>Gi¶i:</a:t>
            </a:r>
            <a:r>
              <a:rPr kumimoji="0" lang="en-US" altLang="en-US" b="1">
                <a:solidFill>
                  <a:srgbClr val="FF3300"/>
                </a:solidFill>
                <a:latin typeface=".VnTime" pitchFamily="34" charset="0"/>
              </a:rPr>
              <a:t> </a:t>
            </a:r>
          </a:p>
          <a:p>
            <a:pPr>
              <a:buFontTx/>
              <a:buChar char="-"/>
            </a:pP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 Cã x</a:t>
            </a:r>
            <a:r>
              <a:rPr kumimoji="0" lang="en-US" altLang="en-US" baseline="30000">
                <a:solidFill>
                  <a:schemeClr val="accent2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 - 5x = x. ( ........</a:t>
            </a:r>
            <a:r>
              <a:rPr kumimoji="0" lang="en-US" altLang="en-US" b="1">
                <a:solidFill>
                  <a:schemeClr val="accent2"/>
                </a:solidFill>
                <a:latin typeface=".VnTime" pitchFamily="34" charset="0"/>
              </a:rPr>
              <a:t>  ......) ; </a:t>
            </a: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2x - 10 = 2 ( .... - ...... ) 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	MTC = ......( ...................)</a:t>
            </a:r>
          </a:p>
          <a:p>
            <a:pPr>
              <a:buFontTx/>
              <a:buChar char="-"/>
            </a:pP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Cã  2x( .... - ......)</a:t>
            </a:r>
            <a:r>
              <a:rPr kumimoji="0" lang="en-US" altLang="en-US">
                <a:solidFill>
                  <a:srgbClr val="FF3300"/>
                </a:solidFill>
                <a:latin typeface=".VnTime" pitchFamily="34" charset="0"/>
              </a:rPr>
              <a:t> :  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x( .....- ......) = ........... 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      2x ( ..... - ......) </a:t>
            </a:r>
            <a:r>
              <a:rPr kumimoji="0" lang="en-US" altLang="en-US">
                <a:solidFill>
                  <a:srgbClr val="FF3300"/>
                </a:solidFill>
                <a:latin typeface=".VnTime" pitchFamily="34" charset="0"/>
              </a:rPr>
              <a:t>: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2( .....- ...... ) = ...........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Suy ra ta cã :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3798" name="Object 1030"/>
          <p:cNvGraphicFramePr>
            <a:graphicFrameLocks noChangeAspect="1"/>
          </p:cNvGraphicFramePr>
          <p:nvPr/>
        </p:nvGraphicFramePr>
        <p:xfrm>
          <a:off x="609600" y="3962400"/>
          <a:ext cx="777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3" imgW="3073320" imgH="419040" progId="Equation.DSMT4">
                  <p:embed/>
                </p:oleObj>
              </mc:Choice>
              <mc:Fallback>
                <p:oleObj name="Equation" r:id="rId3" imgW="3073320" imgH="419040" progId="Equation.DSMT4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7772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1031"/>
          <p:cNvGraphicFramePr>
            <a:graphicFrameLocks noChangeAspect="1"/>
          </p:cNvGraphicFramePr>
          <p:nvPr/>
        </p:nvGraphicFramePr>
        <p:xfrm>
          <a:off x="533400" y="4953000"/>
          <a:ext cx="777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5" imgW="3073320" imgH="419040" progId="Equation.DSMT4">
                  <p:embed/>
                </p:oleObj>
              </mc:Choice>
              <mc:Fallback>
                <p:oleObj name="Equation" r:id="rId5" imgW="3073320" imgH="419040" progId="Equation.DSMT4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7772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032"/>
          <p:cNvSpPr>
            <a:spLocks noChangeArrowheads="1"/>
          </p:cNvSpPr>
          <p:nvPr/>
        </p:nvSpPr>
        <p:spPr bwMode="auto">
          <a:xfrm>
            <a:off x="457200" y="6096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  </a:t>
            </a:r>
            <a:r>
              <a:rPr kumimoji="0" lang="en-US" altLang="en-US" b="1" u="sng">
                <a:solidFill>
                  <a:srgbClr val="FF3300"/>
                </a:solidFill>
                <a:latin typeface=".VnTime" pitchFamily="34" charset="0"/>
              </a:rPr>
              <a:t>?2/42:</a:t>
            </a:r>
            <a:r>
              <a:rPr kumimoji="0" lang="en-US" altLang="en-US" b="1">
                <a:solidFill>
                  <a:srgbClr val="FF3300"/>
                </a:solidFill>
                <a:latin typeface=".VnTime" pitchFamily="34" charset="0"/>
              </a:rPr>
              <a:t> ( sgk) </a:t>
            </a:r>
          </a:p>
          <a:p>
            <a:r>
              <a:rPr kumimoji="0" lang="en-US" altLang="en-US" b="1">
                <a:latin typeface=".VnTime" pitchFamily="34" charset="0"/>
              </a:rPr>
              <a:t>Quy ®ång mÉu thøc hai ph©n thøc </a:t>
            </a:r>
            <a:endParaRPr kumimoji="0" lang="en-US" altLang="en-US">
              <a:latin typeface=".VnTime" pitchFamily="34" charset="0"/>
            </a:endParaRPr>
          </a:p>
        </p:txBody>
      </p:sp>
      <p:graphicFrame>
        <p:nvGraphicFramePr>
          <p:cNvPr id="33801" name="Object 1033"/>
          <p:cNvGraphicFramePr>
            <a:graphicFrameLocks noChangeAspect="1"/>
          </p:cNvGraphicFramePr>
          <p:nvPr/>
        </p:nvGraphicFramePr>
        <p:xfrm>
          <a:off x="5105400" y="76835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835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1034"/>
          <p:cNvSpPr>
            <a:spLocks noChangeArrowheads="1"/>
          </p:cNvSpPr>
          <p:nvPr/>
        </p:nvSpPr>
        <p:spPr bwMode="auto">
          <a:xfrm>
            <a:off x="6248400" y="609600"/>
            <a:ext cx="53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en-US" altLang="en-US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kumimoji="0" lang="en-US" altLang="en-US" b="1">
                <a:latin typeface=".VnTime" pitchFamily="34" charset="0"/>
              </a:rPr>
              <a:t>vµ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3803" name="Object 1035"/>
          <p:cNvGraphicFramePr>
            <a:graphicFrameLocks noChangeAspect="1"/>
          </p:cNvGraphicFramePr>
          <p:nvPr/>
        </p:nvGraphicFramePr>
        <p:xfrm>
          <a:off x="6705600" y="76835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9" imgW="495000" imgH="393480" progId="Equation.DSMT4">
                  <p:embed/>
                </p:oleObj>
              </mc:Choice>
              <mc:Fallback>
                <p:oleObj name="Equation" r:id="rId9" imgW="495000" imgH="39348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76835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800" grpId="0" autoUpdateAnimBg="0"/>
      <p:bldP spid="338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57200" y="533400"/>
            <a:ext cx="8153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chemeClr val="accent2"/>
                </a:solidFill>
                <a:latin typeface=".VnTime" pitchFamily="34" charset="0"/>
              </a:rPr>
              <a:t>§¸p ¸n </a:t>
            </a:r>
          </a:p>
          <a:p>
            <a:pPr>
              <a:buFontTx/>
              <a:buChar char="-"/>
            </a:pP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Cã x</a:t>
            </a:r>
            <a:r>
              <a:rPr kumimoji="0" lang="en-US" altLang="en-US" baseline="30000">
                <a:solidFill>
                  <a:schemeClr val="accent2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 - 5x = x.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( x - 5)</a:t>
            </a: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 ; 2x - 10 = 2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( x - 5 ) 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	MTC =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2x( x - 5)</a:t>
            </a:r>
          </a:p>
          <a:p>
            <a:pPr>
              <a:buFontTx/>
              <a:buChar char="-"/>
            </a:pP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Cã  2x( x - 5 ) : x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( x - 5 ) = 2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      2x ( x - 5) : 2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( x - 5) = x </a:t>
            </a:r>
          </a:p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Suy ra ta cã :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044575" y="3200400"/>
          <a:ext cx="69040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3" imgW="2730240" imgH="419040" progId="Equation.DSMT4">
                  <p:embed/>
                </p:oleObj>
              </mc:Choice>
              <mc:Fallback>
                <p:oleObj name="Equation" r:id="rId3" imgW="27302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3200400"/>
                        <a:ext cx="69040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906463" y="4343400"/>
          <a:ext cx="68722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5" imgW="2717640" imgH="419040" progId="Equation.DSMT4">
                  <p:embed/>
                </p:oleObj>
              </mc:Choice>
              <mc:Fallback>
                <p:oleObj name="Equation" r:id="rId5" imgW="27176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4343400"/>
                        <a:ext cx="68722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685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? 3 ( sgk) </a:t>
            </a: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Quy ®ång mÉu thøc hai ph©n thøc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029200" y="83820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4" imgW="495000" imgH="393480" progId="Equation.DSMT4">
                  <p:embed/>
                </p:oleObj>
              </mc:Choice>
              <mc:Fallback>
                <p:oleObj name="Equation" r:id="rId4" imgW="495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3820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248400" y="685800"/>
            <a:ext cx="53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en-US" altLang="en-US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vµ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7010400" y="904875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904875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57200" y="1905000"/>
            <a:ext cx="8153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- H·y ph©n tÝch c¸c mÉu thøc trªn thµnh nh©n tö ? </a:t>
            </a:r>
          </a:p>
          <a:p>
            <a:r>
              <a:rPr kumimoji="0" lang="en-US" altLang="en-US" b="1">
                <a:latin typeface=".VnTime" pitchFamily="34" charset="0"/>
              </a:rPr>
              <a:t>? Em cã nhËn xÐt g× vÒ mÉu cña hai ph©n thøc trªn ? Theo em ®Ó t×m ®­îc MTC cña hai ph©n thøc trªn dÔ dµng h¬n ta lªn lµm thÕ nµo ?   </a:t>
            </a:r>
            <a:endParaRPr kumimoji="0" lang="en-US" altLang="en-US">
              <a:latin typeface=".VnTime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81000" y="3505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FF"/>
                </a:solidFill>
                <a:latin typeface=".VnTime" pitchFamily="34" charset="0"/>
              </a:rPr>
              <a:t>Gîi ý : ®æi dÊu c¶ tö vµ mÉu cña ph©n thøc thø hai råi t×m MTC vµ quy ®ång .  </a:t>
            </a:r>
            <a:endParaRPr kumimoji="0" lang="en-US" altLang="en-US">
              <a:solidFill>
                <a:srgbClr val="FF00FF"/>
              </a:solidFill>
              <a:latin typeface=".VnTime" pitchFamily="34" charset="0"/>
            </a:endParaRP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209800" y="4267200"/>
          <a:ext cx="2590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8" imgW="1104840" imgH="393480" progId="Equation.DSMT4">
                  <p:embed/>
                </p:oleObj>
              </mc:Choice>
              <mc:Fallback>
                <p:oleObj name="Equation" r:id="rId8" imgW="11048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67200"/>
                        <a:ext cx="2590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3400" y="5257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latin typeface=".VnTime" pitchFamily="34" charset="0"/>
              </a:rPr>
              <a:t>Sau khi ®æi dÊu ph©n thøc thø hai em cã nhËn xÐt g× vÒ bµi to¸n trªn ? §ã chÝnh lµ bµi to¸n nµo ta ®· lµm ?</a:t>
            </a: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8" grpId="0" autoUpdateAnimBg="0"/>
      <p:bldP spid="36870" grpId="0" build="p" autoUpdateAnimBg="0"/>
      <p:bldP spid="36871" grpId="0" autoUpdateAnimBg="0"/>
      <p:bldP spid="368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1000" y="685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- Bµi tËp 14(b) ( sgk) </a:t>
            </a: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Quy ®ång mÉu thøc hai ph©n thøc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043488" y="809625"/>
          <a:ext cx="111283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Equation" r:id="rId4" imgW="482400" imgH="419040" progId="Equation.DSMT4">
                  <p:embed/>
                </p:oleObj>
              </mc:Choice>
              <mc:Fallback>
                <p:oleObj name="Equation" r:id="rId4" imgW="4824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809625"/>
                        <a:ext cx="1112837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248400" y="685800"/>
            <a:ext cx="53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en-US" altLang="en-US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vµ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008813" y="877888"/>
          <a:ext cx="10683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6" imgW="495000" imgH="419040" progId="Equation.DSMT4">
                  <p:embed/>
                </p:oleObj>
              </mc:Choice>
              <mc:Fallback>
                <p:oleObj name="Equation" r:id="rId6" imgW="4950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877888"/>
                        <a:ext cx="106838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33400" y="160020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 u="sng">
                <a:solidFill>
                  <a:srgbClr val="008000"/>
                </a:solidFill>
                <a:latin typeface=".VnTime" pitchFamily="34" charset="0"/>
              </a:rPr>
              <a:t>Bµi gi¶i :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33400" y="2209800"/>
            <a:ext cx="274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MTC = 60x</a:t>
            </a:r>
            <a:r>
              <a:rPr kumimoji="0" lang="en-US" altLang="en-US" b="1" baseline="30000">
                <a:solidFill>
                  <a:srgbClr val="3333FF"/>
                </a:solidFill>
                <a:latin typeface=".VnTime" pitchFamily="34" charset="0"/>
              </a:rPr>
              <a:t>4</a:t>
            </a: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y</a:t>
            </a:r>
            <a:r>
              <a:rPr kumimoji="0" lang="en-US" altLang="en-US" b="1" baseline="30000">
                <a:solidFill>
                  <a:srgbClr val="3333FF"/>
                </a:solidFill>
                <a:latin typeface=".VnTime" pitchFamily="34" charset="0"/>
              </a:rPr>
              <a:t>5</a:t>
            </a: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2971800" y="2667000"/>
          <a:ext cx="38322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8" imgW="1866600" imgH="419040" progId="Equation.DSMT4">
                  <p:embed/>
                </p:oleObj>
              </mc:Choice>
              <mc:Fallback>
                <p:oleObj name="Equation" r:id="rId8" imgW="18666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67000"/>
                        <a:ext cx="38322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3048000" y="3581400"/>
          <a:ext cx="3886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10" imgW="1968480" imgH="444240" progId="Equation.DSMT4">
                  <p:embed/>
                </p:oleObj>
              </mc:Choice>
              <mc:Fallback>
                <p:oleObj name="Equation" r:id="rId10" imgW="196848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81400"/>
                        <a:ext cx="3886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33400" y="27432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VËy ta cã :</a:t>
            </a:r>
            <a:endParaRPr kumimoji="0" lang="en-US" altLang="en-US" b="1" baseline="30000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33400" y="4495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- Bµi tËp 15(a) ( sgk) </a:t>
            </a: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Quy ®ång mÉu thøc hai ph©n thøc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5238750" y="4524375"/>
          <a:ext cx="9969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4524375"/>
                        <a:ext cx="9969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6210300" y="4400550"/>
            <a:ext cx="53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en-US" altLang="en-US" b="1">
              <a:solidFill>
                <a:srgbClr val="FF0000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vµ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6786563" y="4598988"/>
          <a:ext cx="9048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14" imgW="419040" imgH="393480" progId="Equation.DSMT4">
                  <p:embed/>
                </p:oleObj>
              </mc:Choice>
              <mc:Fallback>
                <p:oleObj name="Equation" r:id="rId14" imgW="4190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4598988"/>
                        <a:ext cx="9048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4" grpId="0" autoUpdateAnimBg="0"/>
      <p:bldP spid="46086" grpId="0" autoUpdateAnimBg="0"/>
      <p:bldP spid="46087" grpId="0" autoUpdateAnimBg="0"/>
      <p:bldP spid="46093" grpId="0" autoUpdateAnimBg="0"/>
      <p:bldP spid="46094" grpId="0" autoUpdateAnimBg="0"/>
      <p:bldP spid="460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33400" y="53340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b="1" u="sng">
                <a:solidFill>
                  <a:srgbClr val="008000"/>
                </a:solidFill>
                <a:latin typeface=".VnTime" pitchFamily="34" charset="0"/>
              </a:rPr>
              <a:t>Bµi gi¶i :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600" y="2514600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MTC = 2( x + 3)( x -  3)</a:t>
            </a:r>
            <a:endParaRPr kumimoji="0" lang="en-US" altLang="en-US" b="1" baseline="30000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209800" y="4191000"/>
          <a:ext cx="51879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4" imgW="2527200" imgH="419040" progId="Equation.DSMT4">
                  <p:embed/>
                </p:oleObj>
              </mc:Choice>
              <mc:Fallback>
                <p:oleObj name="Equation" r:id="rId4" imgW="252720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51879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209800" y="5029200"/>
          <a:ext cx="49403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Equation" r:id="rId6" imgW="2501640" imgH="419040" progId="Equation.DSMT4">
                  <p:embed/>
                </p:oleObj>
              </mc:Choice>
              <mc:Fallback>
                <p:oleObj name="Equation" r:id="rId6" imgW="250164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49403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609600" y="34290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VËy ta cã :</a:t>
            </a:r>
            <a:endParaRPr kumimoji="0" lang="en-US" altLang="en-US" b="1" baseline="30000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685800" y="1371600"/>
            <a:ext cx="464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- Ta cã : 2x + 6 = 2( x – 3) </a:t>
            </a:r>
          </a:p>
          <a:p>
            <a:r>
              <a:rPr kumimoji="0" lang="en-US" altLang="en-US" b="1" baseline="30000">
                <a:solidFill>
                  <a:srgbClr val="3333FF"/>
                </a:solidFill>
                <a:latin typeface=".VnTime" pitchFamily="34" charset="0"/>
              </a:rPr>
              <a:t>                        </a:t>
            </a: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x</a:t>
            </a:r>
            <a:r>
              <a:rPr kumimoji="0" lang="en-US" altLang="en-US" b="1" baseline="30000">
                <a:solidFill>
                  <a:srgbClr val="3333FF"/>
                </a:solidFill>
                <a:latin typeface=".VnTime" pitchFamily="34" charset="0"/>
              </a:rPr>
              <a:t>2</a:t>
            </a:r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- 9 = ( x + 3) ( x - 3)</a:t>
            </a:r>
            <a:endParaRPr kumimoji="0" lang="en-US" altLang="en-US" b="1" baseline="30000">
              <a:solidFill>
                <a:srgbClr val="3333FF"/>
              </a:solidFill>
              <a:latin typeface=".VnTime" pitchFamily="34" charset="0"/>
            </a:endParaRPr>
          </a:p>
          <a:p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685800" y="57150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  <a:hlinkClick r:id="rId8"/>
              </a:rPr>
              <a:t>Tæng kÕt  </a:t>
            </a:r>
            <a:endParaRPr kumimoji="0" lang="en-US" altLang="en-US" b="1" baseline="30000">
              <a:solidFill>
                <a:srgbClr val="3333FF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kumimoji="0" lang="en-US" altLang="en-US" b="1">
              <a:solidFill>
                <a:srgbClr val="3333FF"/>
              </a:solidFill>
              <a:latin typeface=".VnTime" pitchFamily="34" charset="0"/>
            </a:endParaRPr>
          </a:p>
          <a:p>
            <a:r>
              <a:rPr kumimoji="0" lang="en-US" altLang="en-US" b="1">
                <a:solidFill>
                  <a:srgbClr val="3333FF"/>
                </a:solidFill>
                <a:latin typeface=".VnTime" pitchFamily="34" charset="0"/>
              </a:rPr>
              <a:t>  </a:t>
            </a:r>
            <a:endParaRPr kumimoji="0" lang="en-US" altLang="en-US">
              <a:solidFill>
                <a:srgbClr val="3333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utoUpdateAnimBg="0"/>
      <p:bldP spid="47111" grpId="0" autoUpdateAnimBg="0"/>
      <p:bldP spid="47114" grpId="0" autoUpdateAnimBg="0"/>
      <p:bldP spid="47119" grpId="0" autoUpdateAnimBg="0"/>
      <p:bldP spid="4712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33400" y="533400"/>
            <a:ext cx="8001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kumimoji="0" lang="en-US" altLang="en-US" sz="3600">
                <a:solidFill>
                  <a:srgbClr val="008000"/>
                </a:solidFill>
                <a:latin typeface=".VnArial" pitchFamily="34" charset="0"/>
              </a:rPr>
              <a:t>Bµi gi¶ng h«m nay ®Õn ®©y lµ kÕt thóc. Xin ch©n thµnh c¸m ¬n c¸c vÞ ®¹i biÓu , c¸c thÇy c« vµ c¸c em häc sinh ®· gióp t«i hoµn thµnh bµi gi¶ng nµy .</a:t>
            </a:r>
            <a:r>
              <a:rPr kumimoji="0" lang="en-US" altLang="en-US" b="1" u="sng">
                <a:solidFill>
                  <a:srgbClr val="008000"/>
                </a:solidFill>
                <a:latin typeface=".VnTime" pitchFamily="34" charset="0"/>
              </a:rPr>
              <a:t> </a:t>
            </a:r>
            <a:r>
              <a:rPr kumimoji="0" lang="en-US" altLang="en-US" b="1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  <a:latin typeface=".VnTimeH" pitchFamily="34" charset="0"/>
              </a:rPr>
              <a:t>KiÓm tra bµi cò</a:t>
            </a:r>
            <a:r>
              <a:rPr lang="en-US" altLang="en-US">
                <a:latin typeface=".VnTimeH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09600" y="1600200"/>
            <a:ext cx="2819400" cy="685800"/>
          </a:xfrm>
          <a:noFill/>
          <a:ln/>
        </p:spPr>
        <p:txBody>
          <a:bodyPr/>
          <a:lstStyle/>
          <a:p>
            <a:pPr marL="0" indent="0" algn="l"/>
            <a:r>
              <a:rPr lang="en-US" altLang="en-US" sz="2400">
                <a:latin typeface=".VnTime" pitchFamily="34" charset="0"/>
              </a:rPr>
              <a:t> Cho hai ph©n thøc   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971800" y="3962400"/>
            <a:ext cx="5257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>
              <a:spcBef>
                <a:spcPct val="20000"/>
              </a:spcBef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2860675" indent="-285750">
              <a:spcBef>
                <a:spcPct val="20000"/>
              </a:spcBef>
              <a:buChar char="–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3203575" indent="-22860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itchFamily="66" charset="0"/>
              </a:defRPr>
            </a:lvl3pPr>
            <a:lvl4pPr marL="3546475" indent="-228600">
              <a:spcBef>
                <a:spcPct val="20000"/>
              </a:spcBef>
              <a:buChar char="–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3889375" indent="-228600">
              <a:spcBef>
                <a:spcPct val="20000"/>
              </a:spcBef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43465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48037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52609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57181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endParaRPr lang="en-US" altLang="en-US">
              <a:latin typeface=".VnTime" pitchFamily="34" charset="0"/>
            </a:endParaRPr>
          </a:p>
        </p:txBody>
      </p:sp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3200400" y="1390650"/>
          <a:ext cx="9906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4" imgW="368280" imgH="419040" progId="Equation.DSMT4">
                  <p:embed/>
                </p:oleObj>
              </mc:Choice>
              <mc:Fallback>
                <p:oleObj name="Equation" r:id="rId4" imgW="368280" imgH="41904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90650"/>
                        <a:ext cx="9906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4267200" y="1562100"/>
            <a:ext cx="60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vµ    </a:t>
            </a:r>
          </a:p>
        </p:txBody>
      </p:sp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4800600" y="1333500"/>
          <a:ext cx="9906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6" imgW="368280" imgH="419040" progId="Equation.DSMT4">
                  <p:embed/>
                </p:oleObj>
              </mc:Choice>
              <mc:Fallback>
                <p:oleObj name="Equation" r:id="rId6" imgW="368280" imgH="4190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33500"/>
                        <a:ext cx="9906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62000" y="22860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H·y dïng tÝnh chÊt c¬ b¶n cña ph©n thøc biÕn ®æi chóng thµnh hai ph©n thøc cã cïng mÉu thøc ?      </a:t>
            </a: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762000" y="3200400"/>
            <a:ext cx="114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Ta cã :  </a:t>
            </a:r>
          </a:p>
        </p:txBody>
      </p:sp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1752600" y="3048000"/>
          <a:ext cx="6318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8" imgW="2349360" imgH="419040" progId="Equation.DSMT4">
                  <p:embed/>
                </p:oleObj>
              </mc:Choice>
              <mc:Fallback>
                <p:oleObj name="Equation" r:id="rId8" imgW="2349360" imgH="41904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63182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1828800" y="3981450"/>
          <a:ext cx="6318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0" imgW="2349360" imgH="419040" progId="Equation.DSMT4">
                  <p:embed/>
                </p:oleObj>
              </mc:Choice>
              <mc:Fallback>
                <p:oleObj name="Equation" r:id="rId10" imgW="2349360" imgH="4190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81450"/>
                        <a:ext cx="631825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533400" y="48768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C¸ch lµm nh­ trªn gäi lµ quy ®ång mÉu thøc nhiÒu ph©n thøc. VËy quy ®ång mÉu thøc nhiÒu ph©n thøc lµ g× ?      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  <p:bldP spid="6184" grpId="0" autoUpdateAnimBg="0"/>
      <p:bldP spid="6186" grpId="0" autoUpdateAnimBg="0"/>
      <p:bldP spid="6187" grpId="0" autoUpdateAnimBg="0"/>
      <p:bldP spid="619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>
                <a:solidFill>
                  <a:srgbClr val="008000"/>
                </a:solidFill>
                <a:latin typeface=".VnTimeH" pitchFamily="34" charset="0"/>
              </a:rPr>
              <a:t> </a:t>
            </a:r>
            <a:r>
              <a:rPr lang="en-US" altLang="en-US" sz="3600" b="1" i="1">
                <a:solidFill>
                  <a:srgbClr val="008000"/>
                </a:solidFill>
                <a:latin typeface=".VnTimeH" pitchFamily="34" charset="0"/>
              </a:rPr>
              <a:t>Xin ch©n thµnh c¶m ¬n QUý thÇy c« gi¸o vµ c¸c em häc sinh</a:t>
            </a:r>
            <a:r>
              <a:rPr lang="en-US" altLang="en-US" sz="3600" i="1">
                <a:solidFill>
                  <a:srgbClr val="008000"/>
                </a:solidFill>
                <a:latin typeface=".VnTimeH" pitchFamily="34" charset="0"/>
              </a:rPr>
              <a:t> </a:t>
            </a:r>
          </a:p>
        </p:txBody>
      </p:sp>
      <p:pic>
        <p:nvPicPr>
          <p:cNvPr id="54275" name="Picture 3" descr="blumen-pflanzen129"/>
          <p:cNvPicPr>
            <a:picLocks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048000"/>
            <a:ext cx="15240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4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5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6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7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8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24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9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10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Picture 11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4" name="Picture 12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5" name="Picture 13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4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7" name="Picture 15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16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9" name="Picture 17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0" name="Picture 18" descr="blumen-pflanzen12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85800" y="685800"/>
            <a:ext cx="7772400" cy="1524000"/>
          </a:xfrm>
          <a:noFill/>
          <a:ln/>
        </p:spPr>
        <p:txBody>
          <a:bodyPr/>
          <a:lstStyle/>
          <a:p>
            <a:pPr marL="0" indent="0"/>
            <a:r>
              <a:rPr lang="en-US" altLang="en-US" sz="2400" b="1">
                <a:solidFill>
                  <a:schemeClr val="accent1"/>
                </a:solidFill>
                <a:latin typeface=".VnTimeH" pitchFamily="34" charset="0"/>
              </a:rPr>
              <a:t>BµI 4. Quy ®ång mÉu thøc nhiÒu ph©n thøc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09600" y="381000"/>
            <a:ext cx="7772400" cy="685800"/>
          </a:xfrm>
          <a:noFill/>
          <a:ln/>
        </p:spPr>
        <p:txBody>
          <a:bodyPr/>
          <a:lstStyle/>
          <a:p>
            <a:pPr algn="l"/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1) </a:t>
            </a:r>
            <a:r>
              <a:rPr lang="en-US" altLang="en-US" sz="2800" u="sng">
                <a:solidFill>
                  <a:srgbClr val="FF0000"/>
                </a:solidFill>
                <a:latin typeface=".VnTime" pitchFamily="34" charset="0"/>
              </a:rPr>
              <a:t>Quy ®ång mÉu thøc lµ g×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?</a:t>
            </a:r>
            <a:r>
              <a:rPr lang="en-US" altLang="en-US">
                <a:latin typeface=".VnTime" pitchFamily="34" charset="0"/>
              </a:rPr>
              <a:t> </a:t>
            </a:r>
          </a:p>
        </p:txBody>
      </p:sp>
      <p:sp>
        <p:nvSpPr>
          <p:cNvPr id="17411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533400" y="1066800"/>
            <a:ext cx="7772400" cy="685800"/>
          </a:xfrm>
          <a:noFill/>
          <a:ln/>
        </p:spPr>
        <p:txBody>
          <a:bodyPr/>
          <a:lstStyle/>
          <a:p>
            <a:pPr marL="0" indent="0" algn="l">
              <a:lnSpc>
                <a:spcPct val="80000"/>
              </a:lnSpc>
              <a:buFontTx/>
              <a:buChar char="-"/>
            </a:pPr>
            <a:r>
              <a:rPr lang="en-US" altLang="en-US" sz="2400">
                <a:latin typeface=".VnTime" pitchFamily="34" charset="0"/>
              </a:rPr>
              <a:t> </a:t>
            </a:r>
            <a:r>
              <a:rPr lang="en-US" altLang="en-US" sz="2400" b="1" u="sng">
                <a:solidFill>
                  <a:srgbClr val="FF3300"/>
                </a:solidFill>
                <a:latin typeface=".VnTime" pitchFamily="34" charset="0"/>
              </a:rPr>
              <a:t>Kh¸i niÖm:</a:t>
            </a:r>
            <a:r>
              <a:rPr lang="en-US" altLang="en-US" sz="2400">
                <a:latin typeface=".VnTime" pitchFamily="34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.VnTime" pitchFamily="34" charset="0"/>
              </a:rPr>
              <a:t>Quy ®ång mÉu thøc nhiÒu ph©n thøc lµ biÕn ®æi c¸c ph©n thøc ®· cho thµnh nh÷ng ph©n thøc míi cã cïng mÉu thøc vµ lÇn l­ît b»ng c¸c ph©n thøc ®· cho.</a:t>
            </a:r>
            <a:endParaRPr lang="en-US" altLang="en-US" sz="2400">
              <a:solidFill>
                <a:srgbClr val="3333FF"/>
              </a:solidFill>
              <a:latin typeface=".VnTime" pitchFamily="34" charset="0"/>
            </a:endParaRPr>
          </a:p>
          <a:p>
            <a:pPr marL="0" indent="0" algn="l">
              <a:lnSpc>
                <a:spcPct val="80000"/>
              </a:lnSpc>
            </a:pPr>
            <a:endParaRPr lang="en-US" altLang="en-US" sz="2400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1504950" y="2390775"/>
            <a:ext cx="152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>
              <a:spcBef>
                <a:spcPct val="20000"/>
              </a:spcBef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2860675" indent="-285750">
              <a:spcBef>
                <a:spcPct val="20000"/>
              </a:spcBef>
              <a:buChar char="–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3203575" indent="-22860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itchFamily="66" charset="0"/>
              </a:defRPr>
            </a:lvl3pPr>
            <a:lvl4pPr marL="3546475" indent="-228600">
              <a:spcBef>
                <a:spcPct val="20000"/>
              </a:spcBef>
              <a:buChar char="–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3889375" indent="-228600">
              <a:spcBef>
                <a:spcPct val="20000"/>
              </a:spcBef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43465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48037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52609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57181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/>
            <a:r>
              <a:rPr lang="en-US" altLang="en-US" sz="2400" b="1" u="sng">
                <a:solidFill>
                  <a:srgbClr val="FF3300"/>
                </a:solidFill>
                <a:latin typeface=".VnTime" pitchFamily="34" charset="0"/>
              </a:rPr>
              <a:t>VÝ dô:</a:t>
            </a:r>
            <a:r>
              <a:rPr lang="en-US" altLang="en-US">
                <a:latin typeface=".VnTime" pitchFamily="34" charset="0"/>
              </a:rPr>
              <a:t> 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33400" y="1905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-"/>
            </a:pPr>
            <a:r>
              <a:rPr kumimoji="0" lang="en-US" altLang="en-US">
                <a:latin typeface=".VnTime" pitchFamily="34" charset="0"/>
              </a:rPr>
              <a:t> </a:t>
            </a:r>
            <a:r>
              <a:rPr kumimoji="0" lang="en-US" altLang="en-US" b="1" u="sng">
                <a:solidFill>
                  <a:srgbClr val="FF3300"/>
                </a:solidFill>
                <a:latin typeface=".VnTime" pitchFamily="34" charset="0"/>
              </a:rPr>
              <a:t>KÝ hiÖu:</a:t>
            </a:r>
            <a:r>
              <a:rPr kumimoji="0" lang="en-US" altLang="en-US">
                <a:latin typeface=".VnTime" pitchFamily="34" charset="0"/>
              </a:rPr>
              <a:t> MTC (mÉu thøc chung)</a:t>
            </a: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17440" name="Object 32"/>
          <p:cNvGraphicFramePr>
            <a:graphicFrameLocks noChangeAspect="1"/>
          </p:cNvGraphicFramePr>
          <p:nvPr/>
        </p:nvGraphicFramePr>
        <p:xfrm>
          <a:off x="2971800" y="2352675"/>
          <a:ext cx="32004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3" imgW="1358640" imgH="863280" progId="Equation.DSMT4">
                  <p:embed/>
                </p:oleObj>
              </mc:Choice>
              <mc:Fallback>
                <p:oleObj name="Equation" r:id="rId3" imgW="1358640" imgH="8632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52675"/>
                        <a:ext cx="320040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2971800" y="4095750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>
              <a:spcBef>
                <a:spcPct val="20000"/>
              </a:spcBef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2860675" indent="-285750">
              <a:spcBef>
                <a:spcPct val="20000"/>
              </a:spcBef>
              <a:buChar char="–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3203575" indent="-22860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itchFamily="66" charset="0"/>
              </a:defRPr>
            </a:lvl3pPr>
            <a:lvl4pPr marL="3546475" indent="-228600">
              <a:spcBef>
                <a:spcPct val="20000"/>
              </a:spcBef>
              <a:buChar char="–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3889375" indent="-228600">
              <a:spcBef>
                <a:spcPct val="20000"/>
              </a:spcBef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43465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48037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52609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57181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/>
            <a:r>
              <a:rPr lang="en-US" altLang="en-US" sz="2400" b="1">
                <a:solidFill>
                  <a:srgbClr val="FF3300"/>
                </a:solidFill>
                <a:latin typeface=".VnTime" pitchFamily="34" charset="0"/>
              </a:rPr>
              <a:t>MTC</a:t>
            </a:r>
            <a:r>
              <a:rPr lang="en-US" altLang="en-US" sz="2400">
                <a:latin typeface=".VnTime" pitchFamily="34" charset="0"/>
              </a:rPr>
              <a:t> = ( x + y)( x - y)</a:t>
            </a:r>
            <a:r>
              <a:rPr lang="en-US" altLang="en-US">
                <a:latin typeface=".VnTime" pitchFamily="34" charset="0"/>
              </a:rPr>
              <a:t>  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533400" y="4800600"/>
            <a:ext cx="784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301875" indent="-2301875" algn="ctr">
              <a:spcBef>
                <a:spcPct val="20000"/>
              </a:spcBef>
              <a:tabLst>
                <a:tab pos="4445000" algn="ctr"/>
              </a:tabLst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2860675" indent="-285750">
              <a:spcBef>
                <a:spcPct val="20000"/>
              </a:spcBef>
              <a:buChar char="–"/>
              <a:tabLst>
                <a:tab pos="4445000" algn="ctr"/>
              </a:tabLst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3203575" indent="-228600">
              <a:spcBef>
                <a:spcPct val="20000"/>
              </a:spcBef>
              <a:buChar char="•"/>
              <a:tabLst>
                <a:tab pos="4445000" algn="ctr"/>
              </a:tabLst>
              <a:defRPr sz="2000">
                <a:solidFill>
                  <a:schemeClr val="tx1"/>
                </a:solidFill>
                <a:latin typeface="Monotype Corsiva" pitchFamily="66" charset="0"/>
              </a:defRPr>
            </a:lvl3pPr>
            <a:lvl4pPr marL="3546475" indent="-228600">
              <a:spcBef>
                <a:spcPct val="20000"/>
              </a:spcBef>
              <a:buChar char="–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3889375" indent="-228600">
              <a:spcBef>
                <a:spcPct val="20000"/>
              </a:spcBef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43465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48037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52609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5718175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4445000" algn="ctr"/>
              </a:tabLst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l"/>
            <a:r>
              <a:rPr lang="en-US" altLang="en-US" sz="2400">
                <a:latin typeface=".VnTime" pitchFamily="34" charset="0"/>
              </a:rPr>
              <a:t>? §Ó quy ®ång mÉu thøc nhiÒu  ph©n  thøc  ta  ph¶i  t×m   MTC </a:t>
            </a:r>
          </a:p>
          <a:p>
            <a:pPr algn="l"/>
            <a:r>
              <a:rPr lang="en-US" altLang="en-US" sz="2400">
                <a:latin typeface=".VnTime" pitchFamily="34" charset="0"/>
              </a:rPr>
              <a:t>nh­ thÕ nµo ?  </a:t>
            </a:r>
            <a:r>
              <a:rPr lang="en-US" altLang="en-US">
                <a:latin typeface=".VnTime" pitchFamily="34" charset="0"/>
              </a:rPr>
              <a:t>  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685800" y="635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r>
              <a:rPr lang="en-US" altLang="en-US" sz="2400" b="1">
                <a:solidFill>
                  <a:srgbClr val="FF3300"/>
                </a:solidFill>
                <a:latin typeface=".VnTimeH" pitchFamily="34" charset="0"/>
              </a:rPr>
              <a:t>BµI 4. Quy ®ång mÉu thøc nhiÒu ph©n thøc</a:t>
            </a:r>
            <a:r>
              <a:rPr lang="en-US" altLang="en-US" sz="2400" b="1">
                <a:solidFill>
                  <a:schemeClr val="accent1"/>
                </a:solidFill>
                <a:latin typeface=".VnTimeH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35" grpId="0" autoUpdateAnimBg="0"/>
      <p:bldP spid="17439" grpId="0" autoUpdateAnimBg="0"/>
      <p:bldP spid="17441" grpId="0" autoUpdateAnimBg="0"/>
      <p:bldP spid="174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  <a:ln/>
        </p:spPr>
        <p:txBody>
          <a:bodyPr/>
          <a:lstStyle/>
          <a:p>
            <a:pPr algn="l"/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2)</a:t>
            </a:r>
            <a:r>
              <a:rPr lang="en-US" altLang="en-US" sz="2800" b="1" u="sng">
                <a:solidFill>
                  <a:srgbClr val="FF0000"/>
                </a:solidFill>
                <a:latin typeface=".VnTime" pitchFamily="34" charset="0"/>
              </a:rPr>
              <a:t> T×m mÉu thøc chung.</a:t>
            </a:r>
          </a:p>
        </p:txBody>
      </p:sp>
      <p:sp>
        <p:nvSpPr>
          <p:cNvPr id="18435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09600" y="1200150"/>
            <a:ext cx="7772400" cy="609600"/>
          </a:xfrm>
          <a:noFill/>
          <a:ln/>
        </p:spPr>
        <p:txBody>
          <a:bodyPr/>
          <a:lstStyle/>
          <a:p>
            <a:pPr marL="0" indent="0" algn="l"/>
            <a:r>
              <a:rPr lang="en-US" altLang="en-US" sz="2400">
                <a:latin typeface=".VnTime" pitchFamily="34" charset="0"/>
              </a:rPr>
              <a:t>? MÉu thøc chung cña c¸c ph©n thøc tho¶ m·n ®iÒu kiÖn g× ?</a:t>
            </a:r>
            <a:r>
              <a:rPr lang="en-US" altLang="en-US" sz="2400">
                <a:solidFill>
                  <a:srgbClr val="3333FF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609600" y="15621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- MTC  lµ mét tÝch chia hÕt cho mÉu thøc cña mçi ph©n thøc ®· cho .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609600" y="2286000"/>
            <a:ext cx="365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u="sng">
                <a:latin typeface=".VnTime" pitchFamily="34" charset="0"/>
              </a:rPr>
              <a:t>?1( sgk) </a:t>
            </a:r>
            <a:r>
              <a:rPr kumimoji="0" lang="en-US" altLang="en-US">
                <a:latin typeface=".VnTime" pitchFamily="34" charset="0"/>
              </a:rPr>
              <a:t>: Cho hai ph©n thøc</a:t>
            </a:r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  <a:endParaRPr kumimoji="0" lang="en-US" altLang="en-US" sz="2800" u="sng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4267200" y="2274888"/>
          <a:ext cx="12192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4" imgW="431640" imgH="419040" progId="Equation.DSMT4">
                  <p:embed/>
                </p:oleObj>
              </mc:Choice>
              <mc:Fallback>
                <p:oleObj name="Equation" r:id="rId4" imgW="431640" imgH="419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74888"/>
                        <a:ext cx="12192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5410200" y="22098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latin typeface=".VnTime" pitchFamily="34" charset="0"/>
              </a:rPr>
              <a:t>vµ</a:t>
            </a:r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  <a:endParaRPr kumimoji="0" lang="en-US" altLang="en-US" sz="2800" u="sng">
              <a:solidFill>
                <a:srgbClr val="FF0000"/>
              </a:solidFill>
              <a:latin typeface=".VnTime" pitchFamily="34" charset="0"/>
            </a:endParaRPr>
          </a:p>
        </p:txBody>
      </p:sp>
      <p:graphicFrame>
        <p:nvGraphicFramePr>
          <p:cNvPr id="18467" name="Object 35"/>
          <p:cNvGraphicFramePr>
            <a:graphicFrameLocks noChangeAspect="1"/>
          </p:cNvGraphicFramePr>
          <p:nvPr/>
        </p:nvGraphicFramePr>
        <p:xfrm>
          <a:off x="5867400" y="2182813"/>
          <a:ext cx="9906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6" imgW="355320" imgH="419040" progId="Equation.DSMT4">
                  <p:embed/>
                </p:oleObj>
              </mc:Choice>
              <mc:Fallback>
                <p:oleObj name="Equation" r:id="rId6" imgW="355320" imgH="4190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82813"/>
                        <a:ext cx="99060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609600" y="3124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Cã thÓ chän mÉu thøc chung lµ 12x</a:t>
            </a:r>
            <a:r>
              <a:rPr kumimoji="0" lang="en-US" altLang="en-US" baseline="30000">
                <a:latin typeface=".VnTime" pitchFamily="34" charset="0"/>
              </a:rPr>
              <a:t>2</a:t>
            </a:r>
            <a:r>
              <a:rPr kumimoji="0" lang="en-US" altLang="en-US">
                <a:latin typeface=".VnTime" pitchFamily="34" charset="0"/>
              </a:rPr>
              <a:t>y</a:t>
            </a:r>
            <a:r>
              <a:rPr kumimoji="0" lang="en-US" altLang="en-US" baseline="30000">
                <a:latin typeface=".VnTime" pitchFamily="34" charset="0"/>
              </a:rPr>
              <a:t>3</a:t>
            </a:r>
            <a:r>
              <a:rPr kumimoji="0" lang="en-US" altLang="en-US">
                <a:latin typeface=".VnTime" pitchFamily="34" charset="0"/>
              </a:rPr>
              <a:t>z hoÆc 24x</a:t>
            </a:r>
            <a:r>
              <a:rPr kumimoji="0" lang="en-US" altLang="en-US" baseline="30000">
                <a:latin typeface=".VnTime" pitchFamily="34" charset="0"/>
              </a:rPr>
              <a:t>3</a:t>
            </a:r>
            <a:r>
              <a:rPr kumimoji="0" lang="en-US" altLang="en-US">
                <a:latin typeface=".VnTime" pitchFamily="34" charset="0"/>
              </a:rPr>
              <a:t>y</a:t>
            </a:r>
            <a:r>
              <a:rPr kumimoji="0" lang="en-US" altLang="en-US" baseline="30000">
                <a:latin typeface=".VnTime" pitchFamily="34" charset="0"/>
              </a:rPr>
              <a:t>4</a:t>
            </a:r>
            <a:r>
              <a:rPr kumimoji="0" lang="en-US" altLang="en-US">
                <a:latin typeface=".VnTime" pitchFamily="34" charset="0"/>
              </a:rPr>
              <a:t>z hay kh«ng ? NÕu ®­îc th× mÉu chung nµo ®¬n gi¶n h¬n ? 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533400" y="3962400"/>
            <a:ext cx="7696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Tr¶ lêi : Cã thÓ chän  12x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y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3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z  hoÆc 24x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y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4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z lµm MTC v× c¶ hai tÝch ®Òu chia hÕt cho mÉu thøc cña mçi ph©n thøc ®· cho . MTC 12x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2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y</a:t>
            </a:r>
            <a:r>
              <a:rPr kumimoji="0" lang="en-US" altLang="en-US" baseline="30000">
                <a:solidFill>
                  <a:srgbClr val="FF3399"/>
                </a:solidFill>
                <a:latin typeface=".VnTime" pitchFamily="34" charset="0"/>
              </a:rPr>
              <a:t>3</a:t>
            </a:r>
            <a:r>
              <a:rPr kumimoji="0" lang="en-US" altLang="en-US">
                <a:solidFill>
                  <a:srgbClr val="FF3399"/>
                </a:solidFill>
                <a:latin typeface=".VnTime" pitchFamily="34" charset="0"/>
              </a:rPr>
              <a:t>z lµ ®¬n gi¶n h¬n .</a:t>
            </a:r>
            <a:r>
              <a:rPr kumimoji="0" lang="en-US" altLang="en-US" sz="2800">
                <a:solidFill>
                  <a:srgbClr val="FF3399"/>
                </a:solidFill>
                <a:latin typeface=".VnTime" pitchFamily="34" charset="0"/>
              </a:rPr>
              <a:t> </a:t>
            </a:r>
            <a:r>
              <a:rPr kumimoji="0" lang="en-US" altLang="en-US" sz="2800">
                <a:solidFill>
                  <a:srgbClr val="3333FF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609600" y="5181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.VnTime" pitchFamily="34" charset="0"/>
              </a:rPr>
              <a:t>? VËy khi t×m MTC cña c¸c ph©n thøc ta nªn chän MTC  nh­ thÕ nµo ?</a:t>
            </a:r>
            <a:r>
              <a:rPr kumimoji="0" lang="en-US" altLang="en-US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kumimoji="0" lang="en-US" altLang="en-US" sz="2800" b="1" i="1">
                <a:solidFill>
                  <a:srgbClr val="996600"/>
                </a:solidFill>
                <a:latin typeface=".VnTime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  <p:bldP spid="18463" grpId="0" autoUpdateAnimBg="0"/>
      <p:bldP spid="18464" grpId="0" autoUpdateAnimBg="0"/>
      <p:bldP spid="18466" grpId="0" autoUpdateAnimBg="0"/>
      <p:bldP spid="18468" grpId="0" autoUpdateAnimBg="0"/>
      <p:bldP spid="18469" grpId="0" autoUpdateAnimBg="0"/>
      <p:bldP spid="184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3400" y="5334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b="1" i="1" u="sng">
                <a:solidFill>
                  <a:srgbClr val="996600"/>
                </a:solidFill>
                <a:latin typeface=".VnTime" pitchFamily="34" charset="0"/>
              </a:rPr>
              <a:t>NhËn xÐt</a:t>
            </a:r>
            <a:r>
              <a:rPr kumimoji="0" lang="en-US" altLang="en-US" b="1" i="1">
                <a:solidFill>
                  <a:srgbClr val="996600"/>
                </a:solidFill>
                <a:latin typeface=".VnTime" pitchFamily="34" charset="0"/>
              </a:rPr>
              <a:t> : Khi t×m MTC cña c¸c ph©n thøc ta nªn chän MTC ®¬n gi¶n nhÊt  </a:t>
            </a:r>
            <a:r>
              <a:rPr kumimoji="0" lang="en-US" altLang="en-US" sz="2800" b="1" i="1">
                <a:solidFill>
                  <a:srgbClr val="996600"/>
                </a:solidFill>
                <a:latin typeface=".VnTime" pitchFamily="34" charset="0"/>
              </a:rPr>
              <a:t>  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57200" y="14478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latin typeface=".VnTime" pitchFamily="34" charset="0"/>
              </a:rPr>
              <a:t>? Quan s¸t c¸c mÉu thøc cña c¸c ph©n thøc ®· cho : 6x</a:t>
            </a:r>
            <a:r>
              <a:rPr kumimoji="0" lang="en-US" altLang="en-US" baseline="30000">
                <a:latin typeface=".VnTime" pitchFamily="34" charset="0"/>
              </a:rPr>
              <a:t>2</a:t>
            </a:r>
            <a:r>
              <a:rPr kumimoji="0" lang="en-US" altLang="en-US">
                <a:latin typeface=".VnTime" pitchFamily="34" charset="0"/>
              </a:rPr>
              <a:t>yz vµ 4xy</a:t>
            </a:r>
            <a:r>
              <a:rPr kumimoji="0" lang="en-US" altLang="en-US" baseline="30000">
                <a:latin typeface=".VnTime" pitchFamily="34" charset="0"/>
              </a:rPr>
              <a:t>3</a:t>
            </a:r>
            <a:r>
              <a:rPr kumimoji="0" lang="en-US" altLang="en-US">
                <a:latin typeface=".VnTime" pitchFamily="34" charset="0"/>
              </a:rPr>
              <a:t> vµ MTC : 12x</a:t>
            </a:r>
            <a:r>
              <a:rPr kumimoji="0" lang="en-US" altLang="en-US" baseline="30000">
                <a:latin typeface=".VnTime" pitchFamily="34" charset="0"/>
              </a:rPr>
              <a:t>2</a:t>
            </a:r>
            <a:r>
              <a:rPr kumimoji="0" lang="en-US" altLang="en-US">
                <a:latin typeface=".VnTime" pitchFamily="34" charset="0"/>
              </a:rPr>
              <a:t>y</a:t>
            </a:r>
            <a:r>
              <a:rPr kumimoji="0" lang="en-US" altLang="en-US" baseline="30000">
                <a:latin typeface=".VnTime" pitchFamily="34" charset="0"/>
              </a:rPr>
              <a:t>3</a:t>
            </a:r>
            <a:r>
              <a:rPr kumimoji="0" lang="en-US" altLang="en-US">
                <a:latin typeface=".VnTime" pitchFamily="34" charset="0"/>
              </a:rPr>
              <a:t>z sau ®ã ®iÒn vµo « trèng trong b¶ng ®Ó m« t¶ c¸ch t×m MTC trªn . </a:t>
            </a:r>
            <a:r>
              <a:rPr kumimoji="0" lang="en-US" altLang="en-US" sz="2800" u="sng">
                <a:latin typeface=".VnTime" pitchFamily="34" charset="0"/>
              </a:rPr>
              <a:t> </a:t>
            </a:r>
          </a:p>
        </p:txBody>
      </p:sp>
      <p:graphicFrame>
        <p:nvGraphicFramePr>
          <p:cNvPr id="21601" name="Group 97"/>
          <p:cNvGraphicFramePr>
            <a:graphicFrameLocks noGrp="1"/>
          </p:cNvGraphicFramePr>
          <p:nvPr/>
        </p:nvGraphicFramePr>
        <p:xfrm>
          <a:off x="533400" y="2667000"/>
          <a:ext cx="8001000" cy="3586099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8763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Nh©n tö b»ng sè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6x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4xy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12x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y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2438400" y="36576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 b="1" i="1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kumimoji="0" lang="en-US" altLang="en-US">
                <a:solidFill>
                  <a:srgbClr val="9966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2438400" y="45720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>
                <a:solidFill>
                  <a:srgbClr val="996600"/>
                </a:solidFill>
                <a:latin typeface=".VnTime" pitchFamily="34" charset="0"/>
              </a:rPr>
              <a:t> 4</a:t>
            </a:r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7315200" y="36576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 z</a:t>
            </a: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5638800" y="36576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 b="1" i="1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y</a:t>
            </a:r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3962400" y="36576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 x</a:t>
            </a:r>
            <a:r>
              <a:rPr kumimoji="0" lang="en-US" altLang="en-US" sz="2800" baseline="30000">
                <a:solidFill>
                  <a:srgbClr val="9966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996600"/>
              </a:solidFill>
              <a:latin typeface=".VnTime" pitchFamily="34" charset="0"/>
            </a:endParaRPr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5562600" y="45720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y</a:t>
            </a:r>
            <a:r>
              <a:rPr kumimoji="0" lang="en-US" altLang="en-US" sz="2800" baseline="30000">
                <a:solidFill>
                  <a:srgbClr val="996600"/>
                </a:solidFill>
                <a:latin typeface=".VnTime" pitchFamily="34" charset="0"/>
              </a:rPr>
              <a:t>3</a:t>
            </a:r>
            <a:endParaRPr kumimoji="0" lang="en-US" altLang="en-US" sz="2800">
              <a:solidFill>
                <a:srgbClr val="996600"/>
              </a:solidFill>
              <a:latin typeface=".VnTime" pitchFamily="34" charset="0"/>
            </a:endParaRPr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038600" y="45720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 b="1" i="1">
                <a:solidFill>
                  <a:srgbClr val="996600"/>
                </a:solidFill>
                <a:latin typeface=".VnTime" pitchFamily="34" charset="0"/>
              </a:rPr>
              <a:t> </a:t>
            </a: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2057400" y="5257800"/>
            <a:ext cx="175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>
                <a:solidFill>
                  <a:srgbClr val="996600"/>
                </a:solidFill>
                <a:latin typeface=".VnTime" pitchFamily="34" charset="0"/>
              </a:rPr>
              <a:t> 12</a:t>
            </a:r>
          </a:p>
          <a:p>
            <a:pPr algn="ctr">
              <a:spcBef>
                <a:spcPct val="20000"/>
              </a:spcBef>
            </a:pPr>
            <a:r>
              <a:rPr kumimoji="0" lang="en-US" altLang="en-US">
                <a:solidFill>
                  <a:srgbClr val="996600"/>
                </a:solidFill>
                <a:latin typeface=".VnTime" pitchFamily="34" charset="0"/>
              </a:rPr>
              <a:t>BCNN(4,6)</a:t>
            </a:r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4114800" y="54864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x</a:t>
            </a:r>
            <a:r>
              <a:rPr kumimoji="0" lang="en-US" altLang="en-US" sz="2800" baseline="30000">
                <a:solidFill>
                  <a:srgbClr val="9966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996600"/>
              </a:solidFill>
              <a:latin typeface=".VnTime" pitchFamily="34" charset="0"/>
            </a:endParaRPr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5638800" y="54864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y</a:t>
            </a:r>
            <a:r>
              <a:rPr kumimoji="0" lang="en-US" altLang="en-US" sz="2800" baseline="30000">
                <a:solidFill>
                  <a:srgbClr val="996600"/>
                </a:solidFill>
                <a:latin typeface=".VnTime" pitchFamily="34" charset="0"/>
              </a:rPr>
              <a:t>3</a:t>
            </a:r>
            <a:endParaRPr kumimoji="0" lang="en-US" altLang="en-US" sz="2800">
              <a:solidFill>
                <a:srgbClr val="996600"/>
              </a:solidFill>
              <a:latin typeface=".VnTime" pitchFamily="34" charset="0"/>
            </a:endParaRPr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7239000" y="5410200"/>
            <a:ext cx="91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en-US" altLang="en-US" sz="2800">
                <a:solidFill>
                  <a:srgbClr val="996600"/>
                </a:solidFill>
                <a:latin typeface=".VnTime" pitchFamily="34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  <p:bldP spid="21514" grpId="0" autoUpdateAnimBg="0"/>
      <p:bldP spid="21589" grpId="0" autoUpdateAnimBg="0"/>
      <p:bldP spid="21590" grpId="0" autoUpdateAnimBg="0"/>
      <p:bldP spid="21591" grpId="0" autoUpdateAnimBg="0"/>
      <p:bldP spid="21592" grpId="0" autoUpdateAnimBg="0"/>
      <p:bldP spid="21593" grpId="0" autoUpdateAnimBg="0"/>
      <p:bldP spid="21595" grpId="0" autoUpdateAnimBg="0"/>
      <p:bldP spid="21596" grpId="0" autoUpdateAnimBg="0"/>
      <p:bldP spid="21597" grpId="0" autoUpdateAnimBg="0"/>
      <p:bldP spid="21598" grpId="0" autoUpdateAnimBg="0"/>
      <p:bldP spid="21599" grpId="0" autoUpdateAnimBg="0"/>
      <p:bldP spid="216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533400" y="762000"/>
            <a:ext cx="7772400" cy="533400"/>
          </a:xfrm>
          <a:noFill/>
          <a:ln/>
        </p:spPr>
        <p:txBody>
          <a:bodyPr/>
          <a:lstStyle/>
          <a:p>
            <a:pPr algn="l"/>
            <a:r>
              <a:rPr lang="en-US" altLang="en-US" sz="2400" u="sng">
                <a:solidFill>
                  <a:srgbClr val="FF0000"/>
                </a:solidFill>
                <a:latin typeface=".VnTime" pitchFamily="34" charset="0"/>
              </a:rPr>
              <a:t/>
            </a:r>
            <a:br>
              <a:rPr lang="en-US" altLang="en-US" sz="2400" u="sng">
                <a:solidFill>
                  <a:srgbClr val="FF0000"/>
                </a:solidFill>
                <a:latin typeface=".VnTime" pitchFamily="34" charset="0"/>
              </a:rPr>
            </a:br>
            <a:r>
              <a:rPr lang="en-US" altLang="en-US" sz="2400" u="sng">
                <a:solidFill>
                  <a:schemeClr val="tx1"/>
                </a:solidFill>
                <a:latin typeface=".VnTime" pitchFamily="34" charset="0"/>
              </a:rPr>
              <a:t>VÝ dô </a:t>
            </a:r>
            <a:r>
              <a:rPr lang="en-US" altLang="en-US" sz="2400">
                <a:solidFill>
                  <a:schemeClr val="tx1"/>
                </a:solidFill>
                <a:latin typeface=".VnTime" pitchFamily="34" charset="0"/>
              </a:rPr>
              <a:t>: T×m MTC cña hai ph©n thøc :</a:t>
            </a:r>
            <a:r>
              <a:rPr lang="en-US" altLang="en-US" sz="240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altLang="en-US" sz="2400" u="sng">
                <a:solidFill>
                  <a:srgbClr val="3333FF"/>
                </a:solidFill>
                <a:latin typeface=".VnTime" pitchFamily="34" charset="0"/>
              </a:rPr>
              <a:t/>
            </a:r>
            <a:br>
              <a:rPr lang="en-US" altLang="en-US" sz="2400" u="sng">
                <a:solidFill>
                  <a:srgbClr val="3333FF"/>
                </a:solidFill>
                <a:latin typeface=".VnTime" pitchFamily="34" charset="0"/>
              </a:rPr>
            </a:br>
            <a:endParaRPr lang="en-US" altLang="en-US" sz="2400" u="sng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>
            <p:ph type="body" sz="half" idx="4294967295"/>
          </p:nvPr>
        </p:nvSpPr>
        <p:spPr>
          <a:xfrm>
            <a:off x="6705600" y="762000"/>
            <a:ext cx="533400" cy="609600"/>
          </a:xfrm>
          <a:noFill/>
          <a:ln/>
        </p:spPr>
        <p:txBody>
          <a:bodyPr/>
          <a:lstStyle/>
          <a:p>
            <a:pPr marL="0" indent="0" algn="l"/>
            <a:r>
              <a:rPr lang="en-US" altLang="en-US" sz="2400">
                <a:latin typeface=".VnTime" pitchFamily="34" charset="0"/>
              </a:rPr>
              <a:t>vµ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105400" y="609600"/>
          <a:ext cx="1676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9600"/>
                        <a:ext cx="1676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7162800" y="609600"/>
          <a:ext cx="1219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5" imgW="583920" imgH="393480" progId="Equation.DSMT4">
                  <p:embed/>
                </p:oleObj>
              </mc:Choice>
              <mc:Fallback>
                <p:oleObj name="Equation" r:id="rId5" imgW="5839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09600"/>
                        <a:ext cx="12192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685800" y="1524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? §Ó quy ®ång mÉu thøc cña hai ph©n thøc trªn em sÏ t×m MTC nh­ thÕ nµo ?</a:t>
            </a:r>
            <a:r>
              <a:rPr kumimoji="0" lang="en-US" altLang="en-US" sz="2800">
                <a:solidFill>
                  <a:srgbClr val="3333FF"/>
                </a:solidFill>
                <a:latin typeface=".VnTim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  <p:bldP spid="225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  <a:ln/>
        </p:spPr>
        <p:txBody>
          <a:bodyPr/>
          <a:lstStyle/>
          <a:p>
            <a:pPr algn="l"/>
            <a:r>
              <a:rPr lang="en-US" altLang="en-US" sz="2400">
                <a:solidFill>
                  <a:srgbClr val="3333FF"/>
                </a:solidFill>
                <a:latin typeface=".VnTime" pitchFamily="34" charset="0"/>
              </a:rPr>
              <a:t>? H·y ®iÒn vµo c¸c « trong b¶ng sau ®Ó t×m MTC cña hai ph©n thøc trªn ?</a:t>
            </a:r>
            <a:r>
              <a:rPr lang="en-US" altLang="en-US" sz="280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24729" name="Group 153"/>
          <p:cNvGraphicFramePr>
            <a:graphicFrameLocks noGrp="1"/>
          </p:cNvGraphicFramePr>
          <p:nvPr/>
        </p:nvGraphicFramePr>
        <p:xfrm>
          <a:off x="609600" y="1371600"/>
          <a:ext cx="7696200" cy="4270185"/>
        </p:xfrm>
        <a:graphic>
          <a:graphicData uri="http://schemas.openxmlformats.org/drawingml/2006/table">
            <a:tbl>
              <a:tblPr/>
              <a:tblGrid>
                <a:gridCol w="3124200"/>
                <a:gridCol w="1676400"/>
                <a:gridCol w="1295400"/>
                <a:gridCol w="1600200"/>
              </a:tblGrid>
              <a:tr h="9398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Nh©n tö b»ng sè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 x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Luü thõa cña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(x - 1 )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4x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- 8x + 4 =...............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MÉu thøc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6x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- 6x =.....................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MTC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..................................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ctr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Monotype Corsiva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..................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11" name="Rectangle 135"/>
          <p:cNvSpPr>
            <a:spLocks noChangeArrowheads="1"/>
          </p:cNvSpPr>
          <p:nvPr/>
        </p:nvSpPr>
        <p:spPr bwMode="auto">
          <a:xfrm>
            <a:off x="4267200" y="29718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24712" name="Rectangle 136"/>
          <p:cNvSpPr>
            <a:spLocks noChangeArrowheads="1"/>
          </p:cNvSpPr>
          <p:nvPr/>
        </p:nvSpPr>
        <p:spPr bwMode="auto">
          <a:xfrm>
            <a:off x="2514600" y="281940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4(x- 1)</a:t>
            </a:r>
            <a:r>
              <a:rPr kumimoji="0" lang="en-US" altLang="en-US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4713" name="Rectangle 137"/>
          <p:cNvSpPr>
            <a:spLocks noChangeArrowheads="1"/>
          </p:cNvSpPr>
          <p:nvPr/>
        </p:nvSpPr>
        <p:spPr bwMode="auto">
          <a:xfrm>
            <a:off x="4267200" y="39624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 6</a:t>
            </a:r>
          </a:p>
        </p:txBody>
      </p:sp>
      <p:sp>
        <p:nvSpPr>
          <p:cNvPr id="24715" name="Rectangle 139"/>
          <p:cNvSpPr>
            <a:spLocks noChangeArrowheads="1"/>
          </p:cNvSpPr>
          <p:nvPr/>
        </p:nvSpPr>
        <p:spPr bwMode="auto">
          <a:xfrm>
            <a:off x="1924050" y="3886200"/>
            <a:ext cx="213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 6x( x - 1)</a:t>
            </a:r>
          </a:p>
        </p:txBody>
      </p:sp>
      <p:sp>
        <p:nvSpPr>
          <p:cNvPr id="24716" name="Rectangle 140"/>
          <p:cNvSpPr>
            <a:spLocks noChangeArrowheads="1"/>
          </p:cNvSpPr>
          <p:nvPr/>
        </p:nvSpPr>
        <p:spPr bwMode="auto">
          <a:xfrm>
            <a:off x="3733800" y="4648200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       12</a:t>
            </a:r>
          </a:p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BCNN ( 4,6)</a:t>
            </a:r>
          </a:p>
        </p:txBody>
      </p:sp>
      <p:sp>
        <p:nvSpPr>
          <p:cNvPr id="24717" name="Rectangle 141"/>
          <p:cNvSpPr>
            <a:spLocks noChangeArrowheads="1"/>
          </p:cNvSpPr>
          <p:nvPr/>
        </p:nvSpPr>
        <p:spPr bwMode="auto">
          <a:xfrm>
            <a:off x="1066800" y="4876800"/>
            <a:ext cx="213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>
                <a:solidFill>
                  <a:srgbClr val="008000"/>
                </a:solidFill>
                <a:latin typeface=".VnTime" pitchFamily="34" charset="0"/>
              </a:rPr>
              <a:t>  </a:t>
            </a:r>
            <a:r>
              <a:rPr kumimoji="0" lang="en-US" altLang="en-US" sz="2800" b="1">
                <a:solidFill>
                  <a:srgbClr val="CC0099"/>
                </a:solidFill>
                <a:latin typeface=".VnTime" pitchFamily="34" charset="0"/>
              </a:rPr>
              <a:t>12x( x - 1)</a:t>
            </a:r>
            <a:r>
              <a:rPr kumimoji="0" lang="en-US" altLang="en-US" sz="2800" b="1" baseline="30000">
                <a:solidFill>
                  <a:srgbClr val="CC0099"/>
                </a:solidFill>
                <a:latin typeface=".VnTime" pitchFamily="34" charset="0"/>
              </a:rPr>
              <a:t>2</a:t>
            </a:r>
            <a:endParaRPr kumimoji="0" lang="en-US" altLang="en-US" sz="2800" b="1">
              <a:solidFill>
                <a:srgbClr val="CC0099"/>
              </a:solidFill>
              <a:latin typeface=".VnTime" pitchFamily="34" charset="0"/>
            </a:endParaRPr>
          </a:p>
        </p:txBody>
      </p:sp>
      <p:sp>
        <p:nvSpPr>
          <p:cNvPr id="24718" name="Rectangle 142"/>
          <p:cNvSpPr>
            <a:spLocks noChangeArrowheads="1"/>
          </p:cNvSpPr>
          <p:nvPr/>
        </p:nvSpPr>
        <p:spPr bwMode="auto">
          <a:xfrm>
            <a:off x="5715000" y="38862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24719" name="Rectangle 143"/>
          <p:cNvSpPr>
            <a:spLocks noChangeArrowheads="1"/>
          </p:cNvSpPr>
          <p:nvPr/>
        </p:nvSpPr>
        <p:spPr bwMode="auto">
          <a:xfrm>
            <a:off x="5676900" y="4953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 x</a:t>
            </a:r>
          </a:p>
        </p:txBody>
      </p:sp>
      <p:sp>
        <p:nvSpPr>
          <p:cNvPr id="24720" name="Rectangle 144"/>
          <p:cNvSpPr>
            <a:spLocks noChangeArrowheads="1"/>
          </p:cNvSpPr>
          <p:nvPr/>
        </p:nvSpPr>
        <p:spPr bwMode="auto">
          <a:xfrm>
            <a:off x="6858000" y="3962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( x - 1)</a:t>
            </a:r>
          </a:p>
        </p:txBody>
      </p:sp>
      <p:sp>
        <p:nvSpPr>
          <p:cNvPr id="24721" name="Rectangle 145"/>
          <p:cNvSpPr>
            <a:spLocks noChangeArrowheads="1"/>
          </p:cNvSpPr>
          <p:nvPr/>
        </p:nvSpPr>
        <p:spPr bwMode="auto">
          <a:xfrm>
            <a:off x="6705600" y="29337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FF0000"/>
                </a:solidFill>
                <a:latin typeface=".VnTime" pitchFamily="34" charset="0"/>
              </a:rPr>
              <a:t>    (x - 1)</a:t>
            </a:r>
            <a:r>
              <a:rPr kumimoji="0" lang="en-US" altLang="en-US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kumimoji="0" lang="en-US" alt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4722" name="Rectangle 146"/>
          <p:cNvSpPr>
            <a:spLocks noChangeArrowheads="1"/>
          </p:cNvSpPr>
          <p:nvPr/>
        </p:nvSpPr>
        <p:spPr bwMode="auto">
          <a:xfrm>
            <a:off x="6800850" y="49530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 sz="2800">
                <a:solidFill>
                  <a:srgbClr val="FF0000"/>
                </a:solidFill>
                <a:latin typeface=".VnTime" pitchFamily="34" charset="0"/>
              </a:rPr>
              <a:t> ( x - 1)</a:t>
            </a:r>
            <a:r>
              <a:rPr kumimoji="0" lang="en-US" altLang="en-US" sz="2800" baseline="30000">
                <a:solidFill>
                  <a:srgbClr val="FF0000"/>
                </a:solidFill>
                <a:latin typeface=".VnTime" pitchFamily="34" charset="0"/>
              </a:rPr>
              <a:t>2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4730" name="Rectangle 154"/>
          <p:cNvSpPr>
            <a:spLocks noChangeArrowheads="1"/>
          </p:cNvSpPr>
          <p:nvPr/>
        </p:nvSpPr>
        <p:spPr bwMode="auto">
          <a:xfrm>
            <a:off x="609600" y="5715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en-US" altLang="en-US">
                <a:solidFill>
                  <a:srgbClr val="3333FF"/>
                </a:solidFill>
                <a:latin typeface=".VnTime" pitchFamily="34" charset="0"/>
              </a:rPr>
              <a:t>Gîi ý : ph©n tÝch c¸c mÉu thøc thµnh nh©n tö </a:t>
            </a:r>
            <a:endParaRPr kumimoji="0" lang="en-US" altLang="en-US" sz="280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711" grpId="0" autoUpdateAnimBg="0"/>
      <p:bldP spid="24712" grpId="0" autoUpdateAnimBg="0"/>
      <p:bldP spid="24713" grpId="0" autoUpdateAnimBg="0"/>
      <p:bldP spid="24715" grpId="0" autoUpdateAnimBg="0"/>
      <p:bldP spid="24716" grpId="0" autoUpdateAnimBg="0"/>
      <p:bldP spid="24717" grpId="0" build="p" autoUpdateAnimBg="0"/>
      <p:bldP spid="24718" grpId="0" autoUpdateAnimBg="0"/>
      <p:bldP spid="24719" grpId="0" autoUpdateAnimBg="0"/>
      <p:bldP spid="24720" grpId="0" autoUpdateAnimBg="0"/>
      <p:bldP spid="24721" grpId="0" autoUpdateAnimBg="0"/>
      <p:bldP spid="24722" grpId="0" autoUpdateAnimBg="0"/>
      <p:bldP spid="247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ph type="title" idx="4294967295"/>
          </p:nvPr>
        </p:nvSpPr>
        <p:spPr>
          <a:xfrm>
            <a:off x="533400" y="609600"/>
            <a:ext cx="7924800" cy="1295400"/>
          </a:xfrm>
          <a:noFill/>
          <a:ln/>
        </p:spPr>
        <p:txBody>
          <a:bodyPr/>
          <a:lstStyle/>
          <a:p>
            <a:pPr algn="l"/>
            <a:r>
              <a:rPr lang="en-US" altLang="en-US" sz="2800" b="1" u="sng">
                <a:solidFill>
                  <a:srgbClr val="FF0000"/>
                </a:solidFill>
                <a:latin typeface=".VnTime" pitchFamily="34" charset="0"/>
              </a:rPr>
              <a:t>*NhËn xÐt: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/>
            </a:r>
            <a:br>
              <a:rPr lang="en-US" altLang="en-US" sz="2800">
                <a:solidFill>
                  <a:srgbClr val="FF0000"/>
                </a:solidFill>
                <a:latin typeface=".VnTime" pitchFamily="34" charset="0"/>
              </a:rPr>
            </a:br>
            <a:r>
              <a:rPr lang="en-US" altLang="en-US" sz="2400">
                <a:solidFill>
                  <a:srgbClr val="008000"/>
                </a:solidFill>
                <a:latin typeface=".VnTime" pitchFamily="34" charset="0"/>
              </a:rPr>
              <a:t>Khi quy ®ång mÉu thøc nhiÒu ph©n thøc, muèn t×m MTC ta cã thÓ lµm nh­ sau :</a:t>
            </a:r>
            <a:r>
              <a:rPr lang="en-US" altLang="en-US" sz="280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457200" y="1743075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Ph©n tÝch mÉu thøc cña c¸c ph©n thøc ®· cho thµnh nh©n tö </a:t>
            </a:r>
          </a:p>
          <a:p>
            <a:pPr>
              <a:buFontTx/>
              <a:buAutoNum type="arabicParenR"/>
            </a:pP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MTC cÇn t×m lµ mét tÝch mµ c¸c nh©n tö ®­îc chän nh­ sau: </a:t>
            </a:r>
          </a:p>
          <a:p>
            <a:pPr>
              <a:buFontTx/>
              <a:buChar char="-"/>
            </a:pPr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Nh©n tö b»ng sè cña MTC lµ tÝch c¸c nh©n tö b»ng sè ë c¸c mÉu thøc cña c¸c ph©n thøc ®· cho (  NÕu c¸c nh©n tö b»ng sè ë c¸c mÉu lµ nh÷ng sè nguyªn d­¬ng th× nh©n tö b»ng sè cña MTC lµ BCNN cña chóng )  </a:t>
            </a:r>
          </a:p>
          <a:p>
            <a:r>
              <a:rPr kumimoji="0" lang="en-US" altLang="en-US">
                <a:solidFill>
                  <a:schemeClr val="accent2"/>
                </a:solidFill>
                <a:latin typeface=".VnTime" pitchFamily="34" charset="0"/>
              </a:rPr>
              <a:t>- Víi mçi luü thõa cña cïng mét biÓu thøc cã mÆt trong c¸c mÉu thøc, ta chän luü thõa víi sè mò cao nhÊt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30" grpId="0" build="p" autoUpdateAnimBg="0"/>
    </p:bldLst>
  </p:timing>
</p:sld>
</file>

<file path=ppt/theme/theme1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703</TotalTime>
  <Words>1340</Words>
  <Application>Microsoft Office PowerPoint</Application>
  <PresentationFormat>On-screen Show (4:3)</PresentationFormat>
  <Paragraphs>218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Times New Roman</vt:lpstr>
      <vt:lpstr>Arial Narrow</vt:lpstr>
      <vt:lpstr>Monotype Corsiva</vt:lpstr>
      <vt:lpstr>VNI-Times</vt:lpstr>
      <vt:lpstr>Arial</vt:lpstr>
      <vt:lpstr>VNI 15 Chops</vt:lpstr>
      <vt:lpstr>.VnTimeH</vt:lpstr>
      <vt:lpstr>.VnTime</vt:lpstr>
      <vt:lpstr>.VnArial</vt:lpstr>
      <vt:lpstr>Certificate</vt:lpstr>
      <vt:lpstr>MathType 5.0 Equation</vt:lpstr>
      <vt:lpstr>PowerPoint Presentation</vt:lpstr>
      <vt:lpstr>KiÓm tra bµi cò </vt:lpstr>
      <vt:lpstr>PowerPoint Presentation</vt:lpstr>
      <vt:lpstr>1) Quy ®ång mÉu thøc lµ g×? </vt:lpstr>
      <vt:lpstr>2) T×m mÉu thøc chung.</vt:lpstr>
      <vt:lpstr>PowerPoint Presentation</vt:lpstr>
      <vt:lpstr> VÝ dô : T×m MTC cña hai ph©n thøc :  </vt:lpstr>
      <vt:lpstr>? H·y ®iÒn vµo c¸c « trong b¶ng sau ®Ó t×m MTC cña hai ph©n thøc trªn ?  </vt:lpstr>
      <vt:lpstr>*NhËn xÐt: Khi quy ®ång mÉu thøc nhiÒu ph©n thøc, muèn t×m MTC ta cã thÓ lµm nh­ sau : </vt:lpstr>
      <vt:lpstr>3) Quy ®ång mÉu thøc : </vt:lpstr>
      <vt:lpstr>§iÒn vµo « trèng hoµn thµnh bµi gi¶i sau :    </vt:lpstr>
      <vt:lpstr>§Ó quy ®ång mÉu thøc cña hai ph©n thøc     </vt:lpstr>
      <vt:lpstr>? H·y nªu c¸c b­íc quy ®ång mÉu thøc nhiÒu ph©n thøc ?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THCS AN 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KiÓm tra bµi cò</dc:title>
  <dc:creator>DINH QUANG DUYEN</dc:creator>
  <cp:lastModifiedBy>asus</cp:lastModifiedBy>
  <cp:revision>59</cp:revision>
  <cp:lastPrinted>1601-01-01T00:00:00Z</cp:lastPrinted>
  <dcterms:created xsi:type="dcterms:W3CDTF">2006-11-26T13:48:28Z</dcterms:created>
  <dcterms:modified xsi:type="dcterms:W3CDTF">2018-01-18T15:11:33Z</dcterms:modified>
</cp:coreProperties>
</file>